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tags/tag8.xml" ContentType="application/vnd.openxmlformats-officedocument.presentationml.tags+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57" r:id="rId3"/>
    <p:sldId id="303" r:id="rId4"/>
    <p:sldId id="302" r:id="rId5"/>
    <p:sldId id="313" r:id="rId6"/>
    <p:sldId id="314" r:id="rId7"/>
    <p:sldId id="309" r:id="rId8"/>
    <p:sldId id="316" r:id="rId9"/>
    <p:sldId id="317" r:id="rId10"/>
    <p:sldId id="319" r:id="rId11"/>
    <p:sldId id="318" r:id="rId12"/>
    <p:sldId id="322" r:id="rId13"/>
    <p:sldId id="323" r:id="rId14"/>
    <p:sldId id="352" r:id="rId15"/>
    <p:sldId id="350" r:id="rId16"/>
    <p:sldId id="320" r:id="rId17"/>
    <p:sldId id="321" r:id="rId18"/>
    <p:sldId id="347" r:id="rId19"/>
    <p:sldId id="351" r:id="rId20"/>
    <p:sldId id="349" r:id="rId21"/>
    <p:sldId id="353" r:id="rId22"/>
    <p:sldId id="358" r:id="rId23"/>
    <p:sldId id="354" r:id="rId24"/>
    <p:sldId id="359" r:id="rId25"/>
    <p:sldId id="360" r:id="rId26"/>
    <p:sldId id="268" r:id="rId27"/>
    <p:sldId id="355" r:id="rId28"/>
    <p:sldId id="356" r:id="rId29"/>
    <p:sldId id="332" r:id="rId30"/>
    <p:sldId id="333" r:id="rId31"/>
    <p:sldId id="357" r:id="rId32"/>
    <p:sldId id="361" r:id="rId33"/>
    <p:sldId id="259" r:id="rId34"/>
    <p:sldId id="260" r:id="rId35"/>
    <p:sldId id="261" r:id="rId36"/>
    <p:sldId id="262" r:id="rId37"/>
    <p:sldId id="263" r:id="rId38"/>
    <p:sldId id="264" r:id="rId39"/>
    <p:sldId id="327" r:id="rId40"/>
    <p:sldId id="328" r:id="rId41"/>
    <p:sldId id="329" r:id="rId42"/>
    <p:sldId id="330" r:id="rId43"/>
    <p:sldId id="373" r:id="rId44"/>
    <p:sldId id="277" r:id="rId45"/>
    <p:sldId id="279" r:id="rId46"/>
    <p:sldId id="280" r:id="rId47"/>
    <p:sldId id="281" r:id="rId48"/>
    <p:sldId id="282" r:id="rId49"/>
    <p:sldId id="283" r:id="rId50"/>
    <p:sldId id="362" r:id="rId51"/>
    <p:sldId id="363" r:id="rId52"/>
    <p:sldId id="364" r:id="rId53"/>
    <p:sldId id="366" r:id="rId54"/>
    <p:sldId id="369" r:id="rId55"/>
    <p:sldId id="326" r:id="rId56"/>
    <p:sldId id="269" r:id="rId57"/>
    <p:sldId id="270" r:id="rId58"/>
    <p:sldId id="273" r:id="rId59"/>
    <p:sldId id="274" r:id="rId60"/>
    <p:sldId id="275" r:id="rId61"/>
    <p:sldId id="276" r:id="rId62"/>
    <p:sldId id="337" r:id="rId63"/>
    <p:sldId id="338" r:id="rId64"/>
    <p:sldId id="339" r:id="rId65"/>
    <p:sldId id="340" r:id="rId66"/>
    <p:sldId id="292" r:id="rId67"/>
    <p:sldId id="291" r:id="rId68"/>
    <p:sldId id="341" r:id="rId69"/>
    <p:sldId id="342" r:id="rId70"/>
    <p:sldId id="301" r:id="rId71"/>
    <p:sldId id="372" r:id="rId72"/>
    <p:sldId id="374" r:id="rId73"/>
    <p:sldId id="271" r:id="rId74"/>
    <p:sldId id="272" r:id="rId75"/>
    <p:sldId id="375" r:id="rId76"/>
    <p:sldId id="384" r:id="rId77"/>
    <p:sldId id="379" r:id="rId78"/>
    <p:sldId id="376" r:id="rId79"/>
    <p:sldId id="377" r:id="rId80"/>
    <p:sldId id="380" r:id="rId81"/>
    <p:sldId id="381" r:id="rId82"/>
    <p:sldId id="382" r:id="rId83"/>
    <p:sldId id="383" r:id="rId84"/>
    <p:sldId id="284" r:id="rId85"/>
    <p:sldId id="285" r:id="rId86"/>
    <p:sldId id="289"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1"/>
    <p:restoredTop sz="95018"/>
  </p:normalViewPr>
  <p:slideViewPr>
    <p:cSldViewPr snapToGrid="0" snapToObjects="1">
      <p:cViewPr varScale="1">
        <p:scale>
          <a:sx n="125" d="100"/>
          <a:sy n="125" d="100"/>
        </p:scale>
        <p:origin x="4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7:43.213"/>
    </inkml:context>
    <inkml:brush xml:id="br0">
      <inkml:brushProperty name="width" value="0.05" units="cm"/>
      <inkml:brushProperty name="height" value="0.05" units="cm"/>
      <inkml:brushProperty name="color" value="#FF0066"/>
    </inkml:brush>
  </inkml:definitions>
  <inkml:trace contextRef="#ctx0" brushRef="#br0">1 243 24575,'17'-4'0,"14"0"0,41-1 0,21-3 0,-14 6 0,7 0-1031,0-1 1,4 1 1030,-17 1 0,4 2 0,-3-1 0,18-1 0,-2-1 0,-22-1 0,1-1 0,-2 0 0,19-1 0,0-2 0,-20 1 0,1 0 0,-1 0 0,27 0 0,-3 1 35,-11 1 0,-4 0-35,-7 1 0,-5 0 0,35 0 0,0 0 0,-22-1 0,1 3 1530,-7-3-1530,12 3 461,14-1-461,-6 2 0,-33-1 0,0 2 0,37 1 0,-40-2 0,1 1 0,1 2 0,-1-1 0,39-1 0,-30 0 0,1 1 0,-6-2 0,1 0 0,10-2 0,0 1 0,-9 0 0,-1 1 0,3-1 0,-1-1 0,32 2 0,-42-1 0,-1 0 0,36-2 0,3 0 0,-32 2 0,2-1-520,8 1 1,4-1 519,21 2 0,6-1 0,-30-1 0,2 0 0,-2 0 0,23 1 0,-1 1 0,3-5 0,-7 0 0,-30 2 0,-4 0 0,-1-1 0,-3-1 0,16-4 0,-2 3 0,10 2 0,25-1 519,-45 3 1,0 1-520,40-3 0,-15 0 0,-21-1 0,-5 0 0,2-1 0,1 1 0,18 0 0,16 0 0,-39 3 0,0 1 0,34-6 0,-21 6 0,-38-4 0,-14 5 0,-10-2 0,-3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6.071"/>
    </inkml:context>
    <inkml:brush xml:id="br0">
      <inkml:brushProperty name="width" value="0.05" units="cm"/>
      <inkml:brushProperty name="height" value="0.05" units="cm"/>
      <inkml:brushProperty name="color" value="#FF0066"/>
    </inkml:brush>
  </inkml:definitions>
  <inkml:trace contextRef="#ctx0" brushRef="#br0">0 56 24575,'10'-6'0,"0"2"0,1-3 0,1 3 0,-1-1 0,0 2 0,2 1 0,3-1 0,0 1 0,0-1 0,-3 0 0,-3 1 0,-2 1 0,0-1 0,0 0 0,2 1 0,-1-2 0,1 2 0,-3 0 0,-2 10 0,-3-1 0,0 9 0,0-5 0,1 1 0,-3-5 0,2-1 0,-2-3 0,0 0 0,0-1 0,0-1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7.368"/>
    </inkml:context>
    <inkml:brush xml:id="br0">
      <inkml:brushProperty name="width" value="0.05" units="cm"/>
      <inkml:brushProperty name="height" value="0.05" units="cm"/>
      <inkml:brushProperty name="color" value="#FF0066"/>
    </inkml:brush>
  </inkml:definitions>
  <inkml:trace contextRef="#ctx0" brushRef="#br0">1 1 24575,'0'20'0,"0"2"0,0-6 0,0 7 0,0-2 0,0 0 0,0-2 0,1 0 0,-1 1 0,5-5 0,-3-1 0,3-5 0,-1 0 0,4-2 0,-1 2 0,3-2 0,-2-2 0,0 0 0,3-4 0,2 3 0,4-3 0,4 2 0,-4-2 0,-1 0 0,-8-2 0,-2-1 0,-1-4 0,3-1 0,-1-2 0,1-1 0,0-3 0,-2 0 0,2-2 0,-3-2 0,0 0 0,-2 0 0,-1-1 0,1 6 0,-2 1 0,0 3 0,-1 3 0,0 0 0,0 2 0,0 0 0,1 1 0,3-1 0,-2 3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8.166"/>
    </inkml:context>
    <inkml:brush xml:id="br0">
      <inkml:brushProperty name="width" value="0.05" units="cm"/>
      <inkml:brushProperty name="height" value="0.05" units="cm"/>
      <inkml:brushProperty name="color" value="#FF0066"/>
    </inkml:brush>
  </inkml:definitions>
  <inkml:trace contextRef="#ctx0" brushRef="#br0">1 0 24575,'0'11'0,"0"1"0,0 4 0,0 1 0,0 3 0,0-2 0,0 0 0,0-2 0,0-1 0,0 0 0,0-4 0,0 3 0,0 0 0,0 0 0,0 1 0,0-2 0,1 1 0,3 3 0,-1-1 0,1-4 0,-4-7 0,-1-6 0,0-6 0,-1-5 0,2-8 0,-2-9 0,2 11 0,0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10.234"/>
    </inkml:context>
    <inkml:brush xml:id="br0">
      <inkml:brushProperty name="width" value="0.05" units="cm"/>
      <inkml:brushProperty name="height" value="0.05" units="cm"/>
      <inkml:brushProperty name="color" value="#FF0066"/>
    </inkml:brush>
  </inkml:definitions>
  <inkml:trace contextRef="#ctx0" brushRef="#br0">0 17 24575,'15'-6'0,"-1"2"0,-7 2 0,-1 1 0,2-1 0,-1 2 0,4-2 0,-2 2 0,0 2 0,1 0 0,0 1 0,-1-1 0,-3 0 0,-2 2 0,-2 2 0,-1 1 0,1 1 0,-2-3 0,0 0 0,0-1 0,0 1 0,-2 3 0,2 2 0,-3-3 0,1 2 0,-1-5 0,0 1 0,-2-2 0,-3 2 0,-5 0 0,-1 1 0,1 1 0,5-4 0,8 0 0,2-3 0,9 0 0,2 0 0,4 2 0,-1-2 0,-5 3 0,-4-3 0,-2 3 0,0-1 0,0 1 0,0-1 0,-2 2 0,-1-2 0,1 2 0,-3-1 0,3-2 0,-3 3 0,2-1 0,-2 0 0,0 0 0,0 1 0,0 0 0,-2 1 0,0 2 0,1-1 0,-2-1 0,1-1 0,-1-2 0,-1-1 0,3 2 0,-4-1 0,3 1 0,-4 0 0,2 0 0,0-1 0,0 1 0,0-1 0,-1 1 0,0 0 0,0-1 0,2 1 0,-1-3 0,0 2 0,-3-1 0,-1 1 0,-2 0 0,2-1 0,2-1 0,1 0 0,2 0 0,1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6"/>
    </inkml:context>
    <inkml:brush xml:id="br0">
      <inkml:brushProperty name="width" value="0.05" units="cm"/>
      <inkml:brushProperty name="height" value="0.05" units="cm"/>
      <inkml:brushProperty name="color" value="#FF0066"/>
    </inkml:brush>
  </inkml:definitions>
  <inkml:trace contextRef="#ctx0" brushRef="#br0">1 243 24575,'17'-4'0,"14"0"0,41-1 0,21-3 0,-14 6 0,7 0-1031,0-1 1,4 1 1030,-17 1 0,4 2 0,-3-1 0,18-1 0,-2-1 0,-22-1 0,1-1 0,-2 0 0,19-1 0,0-2 0,-20 1 0,1 0 0,-1 0 0,27 0 0,-3 1 35,-11 1 0,-4 0-35,-7 1 0,-5 0 0,35 0 0,0 0 0,-22-1 0,1 3 1530,-7-3-1530,12 3 461,14-1-461,-6 2 0,-33-1 0,0 2 0,37 1 0,-40-2 0,1 1 0,1 2 0,-1-1 0,39-1 0,-30 0 0,1 1 0,-6-2 0,1 0 0,10-2 0,0 1 0,-9 0 0,-1 1 0,3-1 0,-1-1 0,32 2 0,-42-1 0,-1 0 0,36-2 0,3 0 0,-32 2 0,2-1-520,8 1 1,4-1 519,21 2 0,6-1 0,-30-1 0,2 0 0,-2 0 0,23 1 0,-1 1 0,3-5 0,-7 0 0,-30 2 0,-4 0 0,-1-1 0,-3-1 0,16-4 0,-2 3 0,10 2 0,25-1 519,-45 3 1,0 1-520,40-3 0,-15 0 0,-21-1 0,-5 0 0,2-1 0,1 1 0,18 0 0,16 0 0,-39 3 0,0 1 0,34-6 0,-21 6 0,-38-4 0,-14 5 0,-10-2 0,-3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7"/>
    </inkml:context>
    <inkml:brush xml:id="br0">
      <inkml:brushProperty name="width" value="0.05" units="cm"/>
      <inkml:brushProperty name="height" value="0.05" units="cm"/>
      <inkml:brushProperty name="color" value="#FF0066"/>
    </inkml:brush>
  </inkml:definitions>
  <inkml:trace contextRef="#ctx0" brushRef="#br0">1 0 24575,'3'16'0,"-1"-1"0,1 3 0,-1 1 0,1 12 0,1 4 0,1 10 0,-3-7 0,2 4 0,-4-10 0,2-3 0,-2-9 0,0-6 0,2 3 0,-2 12 0,2 7 0,-2 1 0,0-9 0,0-14 0,-2-8 0,9-6 0,-6 0 0,6-2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3"/>
    </inkml:context>
    <inkml:brush xml:id="br0">
      <inkml:brushProperty name="width" value="0.05" units="cm"/>
      <inkml:brushProperty name="height" value="0.05" units="cm"/>
      <inkml:brushProperty name="color" value="#FF0066"/>
    </inkml:brush>
  </inkml:definitions>
  <inkml:trace contextRef="#ctx0" brushRef="#br0">1 1 24575,'1'10'0,"0"4"0,2 1 0,-1 8 0,1 3 0,-1 0 0,2 2 0,-4-6 0,2-3 0,-2-5 0,1-2 0,-1-3 0,3 1 0,-1-1 0,0 4 0,1 2 0,-3 3 0,3 3 0,-2-2 0,0-4 0,-1-6 0,0-8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4"/>
    </inkml:context>
    <inkml:brush xml:id="br0">
      <inkml:brushProperty name="width" value="0.05" units="cm"/>
      <inkml:brushProperty name="height" value="0.05" units="cm"/>
      <inkml:brushProperty name="color" value="#FF0066"/>
    </inkml:brush>
  </inkml:definitions>
  <inkml:trace contextRef="#ctx0" brushRef="#br0">3 1 24575,'0'11'0,"0"2"0,-1 2 0,1 11 0,-2 10 0,2 9 0,0-1 0,0-10 0,0-9 0,0-12 0,0-5 0,0-4 0,0 0 0,0 0 0,0 0 0,0-1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5"/>
    </inkml:context>
    <inkml:brush xml:id="br0">
      <inkml:brushProperty name="width" value="0.05" units="cm"/>
      <inkml:brushProperty name="height" value="0.05" units="cm"/>
      <inkml:brushProperty name="color" value="#FF0066"/>
    </inkml:brush>
  </inkml:definitions>
  <inkml:trace contextRef="#ctx0" brushRef="#br0">1 552 24575,'6'-4'0,"2"0"0,0-7 0,5 2 0,0-4 0,4 3 0,-2-1 0,1 0 0,-1 0 0,-2 2 0,0-1 0,-1 3 0,-1-2 0,4 1 0,-3-3 0,7-3 0,2-5 0,4-1 0,0 3 0,3 0 0,-8 2 0,4 2 0,-7 0 0,-2 4 0,-1 0 0,0 2 0,3-1 0,9 1 0,1-1 0,12 0 0,-9 0 0,-1 2 0,-10 1 0,-5 4 0,-2-1 0,6 2 0,3 0 0,5 0 0,5 0 0,-9 2 0,-2-2 0,-7 1 0,-3-1 0,2 2 0,3 1 0,4 1 0,-1 2 0,0 2 0,-2-1 0,-1 4 0,1-2 0,-1 0 0,4 3 0,-2 0 0,3 4 0,-7-3 0,6 2 0,-6-6 0,3 1 0,-4-2 0,-2-1 0,7 5 0,-2 0 0,4 3 0,-3-3 0,-3-2 0,-2-3 0,-3 0 0,0-1 0,0 1 0,1-2 0,2 5 0,-1 0 0,4 1 0,-5-1 0,3-2 0,-5-3 0,-1-2 0,-1 0 0,-2-2 0,4 2 0,-2-2 0,4 3 0,0-1 0,0 0 0,2-1 0,1-1 0,1-1 0,0 0 0,-3 0 0,-1-1 0,-2-1 0,-1-3 0,2-1 0,2-1 0,-1-1 0,0 0 0,-4 1 0,1-1 0,-2 2 0,1-1 0,1 0 0,-1-2 0,3-1 0,-2 2 0,1 0 0,-1-3 0,1 0 0,1-6 0,-1 3 0,1-2 0,-3 4 0,-2 1 0,0 3 0,0 1 0,2-1 0,2 2 0,-1-4 0,-1 3 0,1-2 0,-2 2 0,0-1 0,1 2 0,0 1 0,0-2 0,1 2 0,-2-1 0,-1-1 0,-1 2 0,-1 2 0,1 2 0,3 2 0,3 4 0,2 0 0,-2 5 0,4-2 0,-3 5 0,4-1 0,-3 2 0,1-2 0,-7-4 0,2-3 0,-6-2 0,3-3 0,-1 3 0,3 0 0,0 2 0,1 2 0,3 2 0,0 1 0,1 0 0,-2 0 0,-2-5 0,1-1 0,-1 0 0,1-1 0,-1 0 0,-1 0 0,0-1 0,-2 0 0,-1-1 0,1-1 0,0 2 0,1-2 0,-1 1 0,0 0 0,0 0 0,2-1 0,6-1 0,2-1 0,4-1 0,-2 1 0,-5 0 0,-5 1 0,-3-1 0,0-1 0,1-3 0,1 2 0,0-4 0,0 3 0,4-3 0,-2 1 0,10-4 0,6-5 0,7-9 0,10-4 0,-9 1 0,3 2 0,-13 9 0,-2 1 0,-5 4 0,-3 6 0,-1-2 0,-2 4 0,0-2 0,-2 3 0,-1-2 0,3 2 0,1-3 0,3-1 0,1-3 0,7-4 0,4-2 0,6-3 0,0 0 0,-4 4 0,-2 4 0,-3 5 0,-2-1 0,-3 4 0,-2-2 0,-5 2 0,0 1 0,1 1 0,5 1 0,18 0 0,10 2 0,8 0 0,-10 1 0,-16-1 0,-15-2 0,0 1 0,3 1 0,7 1 0,4 1 0,-2-2 0,-7 0 0,-7-1 0,-2-1 0,3 5 0,8-1 0,4 3 0,8-2 0,1 3 0,5-2 0,-2 4 0,-5-4 0,-6 2 0,-5-4 0,1 4 0,1-3 0,1 6 0,-1-2 0,-2 3 0,-3-4 0,0 0 0,-5-2 0,-1-1 0,-1 0 0,0 0 0,4 1 0,6 6 0,-1 1 0,1 2 0,-4-5 0,-6 0 0,2-3 0,0 5 0,6 4 0,0 0 0,-2-2 0,-2-6 0,-7-4 0,2 1 0,-4-1 0,1 0 0,-2-2 0,-6-1 0,3-1 0,-3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0"/>
    </inkml:context>
    <inkml:brush xml:id="br0">
      <inkml:brushProperty name="width" value="0.05" units="cm"/>
      <inkml:brushProperty name="height" value="0.05" units="cm"/>
      <inkml:brushProperty name="color" value="#FF0066"/>
    </inkml:brush>
  </inkml:definitions>
  <inkml:trace contextRef="#ctx0" brushRef="#br0">7 1 24575,'-3'12'0,"1"0"0,1 11 0,1 5 0,0 15 0,0-2 0,0 2 0,0-15 0,0-6 0,0-8 0,0-5 0,0-4 0,0 0 0,1-2 0,4 0 0,2-1 0,7-1 0,1-1 0,8 0 0,-2-1 0,-3 0 0,-5-1 0,-5 1 0,-3 0 0,2 1 0,1 0 0,4 0 0,-2 0 0,-5 0 0,-2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7:45.002"/>
    </inkml:context>
    <inkml:brush xml:id="br0">
      <inkml:brushProperty name="width" value="0.05" units="cm"/>
      <inkml:brushProperty name="height" value="0.05" units="cm"/>
      <inkml:brushProperty name="color" value="#FF0066"/>
    </inkml:brush>
  </inkml:definitions>
  <inkml:trace contextRef="#ctx0" brushRef="#br0">1 0 24575,'3'16'0,"-1"-1"0,1 3 0,-1 1 0,1 12 0,1 4 0,1 10 0,-3-7 0,2 4 0,-4-10 0,2-3 0,-2-9 0,0-6 0,2 3 0,-2 12 0,2 7 0,-2 1 0,0-9 0,0-14 0,-2-8 0,9-6 0,-6 0 0,6-2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1"/>
    </inkml:context>
    <inkml:brush xml:id="br0">
      <inkml:brushProperty name="width" value="0.05" units="cm"/>
      <inkml:brushProperty name="height" value="0.05" units="cm"/>
      <inkml:brushProperty name="color" value="#FF0066"/>
    </inkml:brush>
  </inkml:definitions>
  <inkml:trace contextRef="#ctx0" brushRef="#br0">1 0 24575,'0'13'0,"0"3"0,2 7 0,-2 1 0,2-2 0,-1-2 0,0 8 0,0-4 0,0 3 0,0-11 0,0-5 0,-1-6 0,0-1 0,0 3 0,2 1 0,-2 3 0,1-1 0,-1-2 0,0-6 0,0-2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12"/>
    </inkml:context>
    <inkml:brush xml:id="br0">
      <inkml:brushProperty name="width" value="0.05" units="cm"/>
      <inkml:brushProperty name="height" value="0.05" units="cm"/>
      <inkml:brushProperty name="color" value="#FF0066"/>
    </inkml:brush>
  </inkml:definitions>
  <inkml:trace contextRef="#ctx0" brushRef="#br0">1 30 24575,'13'-5'0,"3"1"0,8-1 0,1 2 0,5-1 0,-7 0 0,-2 2 0,-7 1 0,-6-1 0,-2 2 0,-3 0 0,4 2 0,-2 4 0,-1-2 0,-2 5 0,1-4 0,-3 2 0,2-1 0,-2-2 0,0 0 0,-2 0 0,-2 2 0,-6 1 0,-6 4 0,-2 0 0,-3 1 0,2-2 0,4 0 0,4-3 0,5-1 0,4-4 0,5 2 0,2-1 0,5 2 0,-2 2 0,2-2 0,-3 0 0,-1-2 0,-4 0 0,0-3 0,0 3 0,2-3 0,0 3 0,-2-1 0,3 0 0,-5 1 0,3-1 0,-1 1 0,0 0 0,-1 2 0,-1-2 0,-1 2 0,-1-2 0,-3 2 0,1-1 0,0 0 0,-1-2 0,0-1 0,0 1 0,-4-2 0,0 3 0,-4-1 0,2 3 0,3-2 0,1 3 0,3-3 0,0 1 0,1-2 0,0-1 0,3 2 0,-2-1 0,1 1 0,0-1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08"/>
    </inkml:context>
    <inkml:brush xml:id="br0">
      <inkml:brushProperty name="width" value="0.05" units="cm"/>
      <inkml:brushProperty name="height" value="0.05" units="cm"/>
      <inkml:brushProperty name="color" value="#FF0066"/>
    </inkml:brush>
  </inkml:definitions>
  <inkml:trace contextRef="#ctx0" brushRef="#br0">255 1 24575,'-13'6'0,"0"3"0,1 2 0,1 2 0,4-3 0,-1-1 0,6-3 0,-2 1 0,2 1 0,-1 3 0,0 4 0,1 0 0,0 5 0,2-5 0,2 1 0,1-1 0,4-5 0,2 1 0,1-5 0,2 4 0,-3-5 0,1 0 0,-2-2 0,0-3 0,2 3 0,0-3 0,3 2 0,-5-2 0,0 0 0,-5-5 0,2-3 0,-2-5 0,3-3 0,-2-5 0,1 2 0,-3 0 0,0 4 0,-2 5 0,0 1 0,0 1 0,0-2 0,0-1 0,0-2 0,0 2 0,0 1 0,0 5 0,-2 1 0,0 1 0,-1 3 0,-2-1 0,-3 1 0,-3 0 0,-6 4 0,-4 6 0,1 6 0,-7 8 0,6 4 0,-5 3 0,5 0 0,-2 2 0,1-2 0,3 0 0,-3-1 0,7-9 0,1 0 0,6-8 0,1-1 0,4-4 0,1-4 0,0 1 0,1 1 0,-2 1 0,1 0 0,1-7 0,-1-8 0,6-11 0,1-15 0,-1 15 0,0-3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09"/>
    </inkml:context>
    <inkml:brush xml:id="br0">
      <inkml:brushProperty name="width" value="0.05" units="cm"/>
      <inkml:brushProperty name="height" value="0.05" units="cm"/>
      <inkml:brushProperty name="color" value="#FF0066"/>
    </inkml:brush>
  </inkml:definitions>
  <inkml:trace contextRef="#ctx0" brushRef="#br0">0 56 24575,'10'-6'0,"0"2"0,1-3 0,1 3 0,-1-1 0,0 2 0,2 1 0,3-1 0,0 1 0,0-1 0,-3 0 0,-3 1 0,-2 1 0,0-1 0,0 0 0,2 1 0,-1-2 0,1 2 0,-3 0 0,-2 10 0,-3-1 0,0 9 0,0-5 0,1 1 0,-3-5 0,2-1 0,-2-3 0,0 0 0,0-1 0,0-1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05"/>
    </inkml:context>
    <inkml:brush xml:id="br0">
      <inkml:brushProperty name="width" value="0.05" units="cm"/>
      <inkml:brushProperty name="height" value="0.05" units="cm"/>
      <inkml:brushProperty name="color" value="#FF0066"/>
    </inkml:brush>
  </inkml:definitions>
  <inkml:trace contextRef="#ctx0" brushRef="#br0">1 1 24575,'0'20'0,"0"2"0,0-6 0,0 7 0,0-2 0,0 0 0,0-2 0,1 0 0,-1 1 0,5-5 0,-3-1 0,3-5 0,-1 0 0,4-2 0,-1 2 0,3-2 0,-2-2 0,0 0 0,3-4 0,2 3 0,4-3 0,4 2 0,-4-2 0,-1 0 0,-8-2 0,-2-1 0,-1-4 0,3-1 0,-1-2 0,1-1 0,0-3 0,-2 0 0,2-2 0,-3-2 0,0 0 0,-2 0 0,-1-1 0,1 6 0,-2 1 0,0 3 0,-1 3 0,0 0 0,0 2 0,0 0 0,1 1 0,3-1 0,-2 3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06"/>
    </inkml:context>
    <inkml:brush xml:id="br0">
      <inkml:brushProperty name="width" value="0.05" units="cm"/>
      <inkml:brushProperty name="height" value="0.05" units="cm"/>
      <inkml:brushProperty name="color" value="#FF0066"/>
    </inkml:brush>
  </inkml:definitions>
  <inkml:trace contextRef="#ctx0" brushRef="#br0">1 0 24575,'0'11'0,"0"1"0,0 4 0,0 1 0,0 3 0,0-2 0,0 0 0,0-2 0,0-1 0,0 0 0,0-4 0,0 3 0,0 0 0,0 0 0,0 1 0,0-2 0,1 1 0,3 3 0,-1-1 0,1-4 0,-4-7 0,-1-6 0,0-6 0,-1-5 0,2-8 0,-2-9 0,2 11 0,0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12:45.607"/>
    </inkml:context>
    <inkml:brush xml:id="br0">
      <inkml:brushProperty name="width" value="0.05" units="cm"/>
      <inkml:brushProperty name="height" value="0.05" units="cm"/>
      <inkml:brushProperty name="color" value="#FF0066"/>
    </inkml:brush>
  </inkml:definitions>
  <inkml:trace contextRef="#ctx0" brushRef="#br0">0 17 24575,'15'-6'0,"-1"2"0,-7 2 0,-1 1 0,2-1 0,-1 2 0,4-2 0,-2 2 0,0 2 0,1 0 0,0 1 0,-1-1 0,-3 0 0,-2 2 0,-2 2 0,-1 1 0,1 1 0,-2-3 0,0 0 0,0-1 0,0 1 0,-2 3 0,2 2 0,-3-3 0,1 2 0,-1-5 0,0 1 0,-2-2 0,-3 2 0,-5 0 0,-1 1 0,1 1 0,5-4 0,8 0 0,2-3 0,9 0 0,2 0 0,4 2 0,-1-2 0,-5 3 0,-4-3 0,-2 3 0,0-1 0,0 1 0,0-1 0,-2 2 0,-1-2 0,1 2 0,-3-1 0,3-2 0,-3 3 0,2-1 0,-2 0 0,0 0 0,0 1 0,0 0 0,-2 1 0,0 2 0,1-1 0,-2-1 0,1-1 0,-1-2 0,-1-1 0,3 2 0,-4-1 0,3 1 0,-4 0 0,2 0 0,0-1 0,0 1 0,0-1 0,-1 1 0,0 0 0,0-1 0,2 1 0,-1-3 0,0 2 0,-3-1 0,-1 1 0,-2 0 0,2-1 0,2-1 0,1 0 0,2 0 0,1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7:51.212"/>
    </inkml:context>
    <inkml:brush xml:id="br0">
      <inkml:brushProperty name="width" value="0.05" units="cm"/>
      <inkml:brushProperty name="height" value="0.05" units="cm"/>
      <inkml:brushProperty name="color" value="#FF0066"/>
    </inkml:brush>
  </inkml:definitions>
  <inkml:trace contextRef="#ctx0" brushRef="#br0">1 1 24575,'1'10'0,"0"4"0,2 1 0,-1 8 0,1 3 0,-1 0 0,2 2 0,-4-6 0,2-3 0,-2-5 0,1-2 0,-1-3 0,3 1 0,-1-1 0,0 4 0,1 2 0,-3 3 0,3 3 0,-2-2 0,0-4 0,-1-6 0,0-8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7:52.348"/>
    </inkml:context>
    <inkml:brush xml:id="br0">
      <inkml:brushProperty name="width" value="0.05" units="cm"/>
      <inkml:brushProperty name="height" value="0.05" units="cm"/>
      <inkml:brushProperty name="color" value="#FF0066"/>
    </inkml:brush>
  </inkml:definitions>
  <inkml:trace contextRef="#ctx0" brushRef="#br0">3 1 24575,'0'11'0,"0"2"0,-1 2 0,1 11 0,-2 10 0,2 9 0,0-1 0,0-10 0,0-9 0,0-12 0,0-5 0,0-4 0,0 0 0,0 0 0,0 0 0,0-1 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7:56.433"/>
    </inkml:context>
    <inkml:brush xml:id="br0">
      <inkml:brushProperty name="width" value="0.05" units="cm"/>
      <inkml:brushProperty name="height" value="0.05" units="cm"/>
      <inkml:brushProperty name="color" value="#FF0066"/>
    </inkml:brush>
  </inkml:definitions>
  <inkml:trace contextRef="#ctx0" brushRef="#br0">1 552 24575,'6'-4'0,"2"0"0,0-7 0,5 2 0,0-4 0,4 3 0,-2-1 0,1 0 0,-1 0 0,-2 2 0,0-1 0,-1 3 0,-1-2 0,4 1 0,-3-3 0,7-3 0,2-5 0,4-1 0,0 3 0,3 0 0,-8 2 0,4 2 0,-7 0 0,-2 4 0,-1 0 0,0 2 0,3-1 0,9 1 0,1-1 0,12 0 0,-9 0 0,-1 2 0,-10 1 0,-5 4 0,-2-1 0,6 2 0,3 0 0,5 0 0,5 0 0,-9 2 0,-2-2 0,-7 1 0,-3-1 0,2 2 0,3 1 0,4 1 0,-1 2 0,0 2 0,-2-1 0,-1 4 0,1-2 0,-1 0 0,4 3 0,-2 0 0,3 4 0,-7-3 0,6 2 0,-6-6 0,3 1 0,-4-2 0,-2-1 0,7 5 0,-2 0 0,4 3 0,-3-3 0,-3-2 0,-2-3 0,-3 0 0,0-1 0,0 1 0,1-2 0,2 5 0,-1 0 0,4 1 0,-5-1 0,3-2 0,-5-3 0,-1-2 0,-1 0 0,-2-2 0,4 2 0,-2-2 0,4 3 0,0-1 0,0 0 0,2-1 0,1-1 0,1-1 0,0 0 0,-3 0 0,-1-1 0,-2-1 0,-1-3 0,2-1 0,2-1 0,-1-1 0,0 0 0,-4 1 0,1-1 0,-2 2 0,1-1 0,1 0 0,-1-2 0,3-1 0,-2 2 0,1 0 0,-1-3 0,1 0 0,1-6 0,-1 3 0,1-2 0,-3 4 0,-2 1 0,0 3 0,0 1 0,2-1 0,2 2 0,-1-4 0,-1 3 0,1-2 0,-2 2 0,0-1 0,1 2 0,0 1 0,0-2 0,1 2 0,-2-1 0,-1-1 0,-1 2 0,-1 2 0,1 2 0,3 2 0,3 4 0,2 0 0,-2 5 0,4-2 0,-3 5 0,4-1 0,-3 2 0,1-2 0,-7-4 0,2-3 0,-6-2 0,3-3 0,-1 3 0,3 0 0,0 2 0,1 2 0,3 2 0,0 1 0,1 0 0,-2 0 0,-2-5 0,1-1 0,-1 0 0,1-1 0,-1 0 0,-1 0 0,0-1 0,-2 0 0,-1-1 0,1-1 0,0 2 0,1-2 0,-1 1 0,0 0 0,0 0 0,2-1 0,6-1 0,2-1 0,4-1 0,-2 1 0,-5 0 0,-5 1 0,-3-1 0,0-1 0,1-3 0,1 2 0,0-4 0,0 3 0,4-3 0,-2 1 0,10-4 0,6-5 0,7-9 0,10-4 0,-9 1 0,3 2 0,-13 9 0,-2 1 0,-5 4 0,-3 6 0,-1-2 0,-2 4 0,0-2 0,-2 3 0,-1-2 0,3 2 0,1-3 0,3-1 0,1-3 0,7-4 0,4-2 0,6-3 0,0 0 0,-4 4 0,-2 4 0,-3 5 0,-2-1 0,-3 4 0,-2-2 0,-5 2 0,0 1 0,1 1 0,5 1 0,18 0 0,10 2 0,8 0 0,-10 1 0,-16-1 0,-15-2 0,0 1 0,3 1 0,7 1 0,4 1 0,-2-2 0,-7 0 0,-7-1 0,-2-1 0,3 5 0,8-1 0,4 3 0,8-2 0,1 3 0,5-2 0,-2 4 0,-5-4 0,-6 2 0,-5-4 0,1 4 0,1-3 0,1 6 0,-1-2 0,-2 3 0,-3-4 0,0 0 0,-5-2 0,-1-1 0,-1 0 0,0 0 0,4 1 0,6 6 0,-1 1 0,1 2 0,-4-5 0,-6 0 0,2-3 0,0 5 0,6 4 0,0 0 0,-2-2 0,-2-6 0,-7-4 0,2 1 0,-4-1 0,1 0 0,-2-2 0,-6-1 0,3-1 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1.131"/>
    </inkml:context>
    <inkml:brush xml:id="br0">
      <inkml:brushProperty name="width" value="0.05" units="cm"/>
      <inkml:brushProperty name="height" value="0.05" units="cm"/>
      <inkml:brushProperty name="color" value="#FF0066"/>
    </inkml:brush>
  </inkml:definitions>
  <inkml:trace contextRef="#ctx0" brushRef="#br0">7 1 24575,'-3'12'0,"1"0"0,1 11 0,1 5 0,0 15 0,0-2 0,0 2 0,0-15 0,0-6 0,0-8 0,0-5 0,0-4 0,0 0 0,1-2 0,4 0 0,2-1 0,7-1 0,1-1 0,8 0 0,-2-1 0,-3 0 0,-5-1 0,-5 1 0,-3 0 0,2 1 0,1 0 0,4 0 0,-2 0 0,-5 0 0,-2 0 0,-5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1.807"/>
    </inkml:context>
    <inkml:brush xml:id="br0">
      <inkml:brushProperty name="width" value="0.05" units="cm"/>
      <inkml:brushProperty name="height" value="0.05" units="cm"/>
      <inkml:brushProperty name="color" value="#FF0066"/>
    </inkml:brush>
  </inkml:definitions>
  <inkml:trace contextRef="#ctx0" brushRef="#br0">1 0 24575,'0'13'0,"0"3"0,2 7 0,-2 1 0,2-2 0,-1-2 0,0 8 0,0-4 0,0 3 0,0-11 0,0-5 0,-1-6 0,0-1 0,0 3 0,2 1 0,-2 3 0,1-1 0,-1-2 0,0-6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3.531"/>
    </inkml:context>
    <inkml:brush xml:id="br0">
      <inkml:brushProperty name="width" value="0.05" units="cm"/>
      <inkml:brushProperty name="height" value="0.05" units="cm"/>
      <inkml:brushProperty name="color" value="#FF0066"/>
    </inkml:brush>
  </inkml:definitions>
  <inkml:trace contextRef="#ctx0" brushRef="#br0">1 30 24575,'13'-5'0,"3"1"0,8-1 0,1 2 0,5-1 0,-7 0 0,-2 2 0,-7 1 0,-6-1 0,-2 2 0,-3 0 0,4 2 0,-2 4 0,-1-2 0,-2 5 0,1-4 0,-3 2 0,2-1 0,-2-2 0,0 0 0,-2 0 0,-2 2 0,-6 1 0,-6 4 0,-2 0 0,-3 1 0,2-2 0,4 0 0,4-3 0,5-1 0,4-4 0,5 2 0,2-1 0,5 2 0,-2 2 0,2-2 0,-3 0 0,-1-2 0,-4 0 0,0-3 0,0 3 0,2-3 0,0 3 0,-2-1 0,3 0 0,-5 1 0,3-1 0,-1 1 0,0 0 0,-1 2 0,-1-2 0,-1 2 0,-1-2 0,-3 2 0,1-1 0,0 0 0,-1-2 0,0-1 0,0 1 0,-4-2 0,0 3 0,-4-1 0,2 3 0,3-2 0,1 3 0,3-3 0,0 1 0,1-2 0,0-1 0,3 2 0,-2-1 0,1 1 0,0-1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3T16:09:05.226"/>
    </inkml:context>
    <inkml:brush xml:id="br0">
      <inkml:brushProperty name="width" value="0.05" units="cm"/>
      <inkml:brushProperty name="height" value="0.05" units="cm"/>
      <inkml:brushProperty name="color" value="#FF0066"/>
    </inkml:brush>
  </inkml:definitions>
  <inkml:trace contextRef="#ctx0" brushRef="#br0">255 1 24575,'-13'6'0,"0"3"0,1 2 0,1 2 0,4-3 0,-1-1 0,6-3 0,-2 1 0,2 1 0,-1 3 0,0 4 0,1 0 0,0 5 0,2-5 0,2 1 0,1-1 0,4-5 0,2 1 0,1-5 0,2 4 0,-3-5 0,1 0 0,-2-2 0,0-3 0,2 3 0,0-3 0,3 2 0,-5-2 0,0 0 0,-5-5 0,2-3 0,-2-5 0,3-3 0,-2-5 0,1 2 0,-3 0 0,0 4 0,-2 5 0,0 1 0,0 1 0,0-2 0,0-1 0,0-2 0,0 2 0,0 1 0,0 5 0,-2 1 0,0 1 0,-1 3 0,-2-1 0,-3 1 0,-3 0 0,-6 4 0,-4 6 0,1 6 0,-7 8 0,6 4 0,-5 3 0,5 0 0,-2 2 0,1-2 0,3 0 0,-3-1 0,7-9 0,1 0 0,6-8 0,1-1 0,4-4 0,1-4 0,0 1 0,1 1 0,-2 1 0,1 0 0,1-7 0,-1-8 0,6-11 0,1-15 0,-1 15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13B82-5A3E-F349-A6EA-85EF60E0B341}"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881CF-809C-464D-A4A1-1107EC959004}" type="slidenum">
              <a:rPr lang="en-US" smtClean="0"/>
              <a:t>‹#›</a:t>
            </a:fld>
            <a:endParaRPr lang="en-US"/>
          </a:p>
        </p:txBody>
      </p:sp>
    </p:spTree>
    <p:extLst>
      <p:ext uri="{BB962C8B-B14F-4D97-AF65-F5344CB8AC3E}">
        <p14:creationId xmlns:p14="http://schemas.microsoft.com/office/powerpoint/2010/main" val="12405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191735-19C5-4A2C-89B2-4E53E4F6016E}" type="slidenum">
              <a:rPr lang="en-US" smtClean="0"/>
              <a:pPr/>
              <a:t>7</a:t>
            </a:fld>
            <a:endParaRPr lang="en-US"/>
          </a:p>
        </p:txBody>
      </p:sp>
    </p:spTree>
    <p:extLst>
      <p:ext uri="{BB962C8B-B14F-4D97-AF65-F5344CB8AC3E}">
        <p14:creationId xmlns:p14="http://schemas.microsoft.com/office/powerpoint/2010/main" val="303597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95588f6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95588f6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95588f6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695588f6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695588f6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695588f6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695588f67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695588f6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695588f6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695588f6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159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695588f6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695588f6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695588f6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695588f6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695588f6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695588f6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4d31162e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4d31162e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95588f67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95588f6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98f8261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698f8261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698f826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698f826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98f8261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98f826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98f8261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698f8261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698f8261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698f8261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698f8261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698f826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7179964be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7179964be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7179964be_0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7179964be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7179964be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7179964be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7179964be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7179964be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7179964be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7179964be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7179964be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7179964be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7179964be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7179964be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7FFF-40DE-C74F-8ED1-512C775F06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02097-3BC4-4C4F-B330-00BC3BFC23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A84338-846A-3146-85D5-79CD25E123F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B463E70F-66DC-404E-A3CA-AD465F9FA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E3438-EC31-6745-8484-6F1DB66D42A0}"/>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10028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CF49-3E52-6D4B-B434-FCAF764B4D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F36675-6B41-044C-AE70-4D612384B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9C547-A720-EA4F-B19C-CEC5D3C0B488}"/>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F5B3AA3-9D36-8C40-8BD7-093B82A71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0E041-0519-DD48-81D8-37108F821CE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75538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3F421-B8AA-6945-B269-AF7908AE4E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67E2B6-8AA1-5E4D-BCFE-36A4BBDC6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D23FA-97E9-5649-A5FB-7968F6C0009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70A21306-49F3-674D-A257-6935DF09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8C8E9-EC44-C342-971B-59A608A67662}"/>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47501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5042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828E-07BE-F34C-A1D1-41380B689B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CFC4EF-47FB-474F-AD03-4236D2859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39D62-578C-5C41-98D0-35995E9F1229}"/>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D64F9D38-7B27-584A-A5C1-DD4B79554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11C3D-019B-EC4E-BEF5-85021839D12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68007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8D93-85A6-544D-86F2-60C9AAB41B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889479-4C8B-5141-9026-B98F8524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210CF-831A-E94F-AF2B-84082AC63030}"/>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60A22A28-DC06-E243-B94A-A90306413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A0719-8656-7B40-B2E3-198D8BC1454C}"/>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193174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9004-B727-B643-8E47-9CBFA28A1D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538611-A08F-734E-8180-9B847AC68F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F22AA3-108F-1B40-823B-C28652FE83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4A4DF6-25BC-0D4D-BC69-06473C14F5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68396945-49E9-5C4F-83F1-86DE58135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24DBE-5C62-C643-8A60-4F0BE0B3CE69}"/>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24271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915A-70DD-2A4C-9730-6950C3743B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8414F-4B37-7948-8398-6286BA572F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34BDA5-8F06-A94C-ABD9-2425F09237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33673B-2196-D642-AB1A-BF6AE895DE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B738DE-F6C1-FE40-835C-5059C9D281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4ABE1-6384-4249-BC1E-CC954F40E2CA}"/>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8" name="Footer Placeholder 7">
            <a:extLst>
              <a:ext uri="{FF2B5EF4-FFF2-40B4-BE49-F238E27FC236}">
                <a16:creationId xmlns:a16="http://schemas.microsoft.com/office/drawing/2014/main" id="{24430979-1A18-0449-83BF-8C9484380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E57C0C-C4C0-D04D-8A19-041B9070BD64}"/>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265215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50637-31FC-104F-8FDD-F3CB8C06EF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316A4-981A-C241-9CF1-946DAB2B98AD}"/>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4" name="Footer Placeholder 3">
            <a:extLst>
              <a:ext uri="{FF2B5EF4-FFF2-40B4-BE49-F238E27FC236}">
                <a16:creationId xmlns:a16="http://schemas.microsoft.com/office/drawing/2014/main" id="{D484DD33-8922-A444-A3DF-4751E73293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E6E350-96F6-E044-91D0-6F3956206CDA}"/>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02317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D23C8-8118-574C-90A9-7CE12142D533}"/>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3" name="Footer Placeholder 2">
            <a:extLst>
              <a:ext uri="{FF2B5EF4-FFF2-40B4-BE49-F238E27FC236}">
                <a16:creationId xmlns:a16="http://schemas.microsoft.com/office/drawing/2014/main" id="{6C2F6D58-EC2B-2043-AF05-7035294C2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99602-6939-C64C-8B68-EA8ABABC116F}"/>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2793525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879E-FE81-E740-88B1-CEDBB4BF9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34894-703C-BF41-8509-BCA32D735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3DE071-EE27-454D-ADA6-9A722B512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1D8EC-20F7-1E4B-96EF-CF89F800D034}"/>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130B390A-375A-CF49-BCEE-1BA452996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FC12E-B718-274C-81EE-6663102A3D8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3649597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2F5C-6073-6D42-B415-8928AEE1E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E15FD1-52F4-324A-9056-F02071E10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1604B4-C182-0741-A62F-0B1E7B0EA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25714-4BC1-1E42-997B-31E073452B2E}"/>
              </a:ext>
            </a:extLst>
          </p:cNvPr>
          <p:cNvSpPr>
            <a:spLocks noGrp="1"/>
          </p:cNvSpPr>
          <p:nvPr>
            <p:ph type="dt" sz="half" idx="10"/>
          </p:nvPr>
        </p:nvSpPr>
        <p:spPr/>
        <p:txBody>
          <a:bodyPr/>
          <a:lstStyle/>
          <a:p>
            <a:fld id="{FEED49AE-72B7-8D43-8D4B-116D6DE5FA4B}" type="datetimeFigureOut">
              <a:rPr lang="en-US" smtClean="0"/>
              <a:t>10/29/23</a:t>
            </a:fld>
            <a:endParaRPr lang="en-US"/>
          </a:p>
        </p:txBody>
      </p:sp>
      <p:sp>
        <p:nvSpPr>
          <p:cNvPr id="6" name="Footer Placeholder 5">
            <a:extLst>
              <a:ext uri="{FF2B5EF4-FFF2-40B4-BE49-F238E27FC236}">
                <a16:creationId xmlns:a16="http://schemas.microsoft.com/office/drawing/2014/main" id="{4274F067-A703-014D-8231-5D9974BAC9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78E52-E915-4643-91BF-10CD07A579D8}"/>
              </a:ext>
            </a:extLst>
          </p:cNvPr>
          <p:cNvSpPr>
            <a:spLocks noGrp="1"/>
          </p:cNvSpPr>
          <p:nvPr>
            <p:ph type="sldNum" sz="quarter" idx="12"/>
          </p:nvPr>
        </p:nvSpPr>
        <p:spPr/>
        <p:txBody>
          <a:bodyPr/>
          <a:lstStyle/>
          <a:p>
            <a:fld id="{0C8ECE09-DD9D-1541-9E1B-C0CA2E91893D}" type="slidenum">
              <a:rPr lang="en-US" smtClean="0"/>
              <a:t>‹#›</a:t>
            </a:fld>
            <a:endParaRPr lang="en-US"/>
          </a:p>
        </p:txBody>
      </p:sp>
    </p:spTree>
    <p:extLst>
      <p:ext uri="{BB962C8B-B14F-4D97-AF65-F5344CB8AC3E}">
        <p14:creationId xmlns:p14="http://schemas.microsoft.com/office/powerpoint/2010/main" val="403527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A3D46-BD23-1B47-8CC8-87463ACCFF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C9792-085C-8741-BDD4-7DA17B513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5E9B8-9ED6-584C-862E-36FC372E0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D49AE-72B7-8D43-8D4B-116D6DE5FA4B}" type="datetimeFigureOut">
              <a:rPr lang="en-US" smtClean="0"/>
              <a:t>10/29/23</a:t>
            </a:fld>
            <a:endParaRPr lang="en-US"/>
          </a:p>
        </p:txBody>
      </p:sp>
      <p:sp>
        <p:nvSpPr>
          <p:cNvPr id="5" name="Footer Placeholder 4">
            <a:extLst>
              <a:ext uri="{FF2B5EF4-FFF2-40B4-BE49-F238E27FC236}">
                <a16:creationId xmlns:a16="http://schemas.microsoft.com/office/drawing/2014/main" id="{9BF48169-E04B-8040-BAF1-9F354E1DE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A2DD-5605-A24E-B207-5F8AE7C7A8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ECE09-DD9D-1541-9E1B-C0CA2E91893D}" type="slidenum">
              <a:rPr lang="en-US" smtClean="0"/>
              <a:t>‹#›</a:t>
            </a:fld>
            <a:endParaRPr lang="en-US"/>
          </a:p>
        </p:txBody>
      </p:sp>
    </p:spTree>
    <p:extLst>
      <p:ext uri="{BB962C8B-B14F-4D97-AF65-F5344CB8AC3E}">
        <p14:creationId xmlns:p14="http://schemas.microsoft.com/office/powerpoint/2010/main" val="3518680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rossmanchance.com/applets/2021/confsim/ConfSim.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3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54.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49.png"/><Relationship Id="rId21" Type="http://schemas.openxmlformats.org/officeDocument/2006/relationships/image" Target="../media/image58.png"/><Relationship Id="rId7" Type="http://schemas.openxmlformats.org/officeDocument/2006/relationships/image" Target="../media/image51.png"/><Relationship Id="rId12" Type="http://schemas.openxmlformats.org/officeDocument/2006/relationships/customXml" Target="../ink/ink5.xml"/><Relationship Id="rId17" Type="http://schemas.openxmlformats.org/officeDocument/2006/relationships/image" Target="../media/image56.png"/><Relationship Id="rId25" Type="http://schemas.openxmlformats.org/officeDocument/2006/relationships/image" Target="../media/image60.png"/><Relationship Id="rId2" Type="http://schemas.openxmlformats.org/officeDocument/2006/relationships/slideLayout" Target="../slideLayouts/slideLayout2.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62.png"/><Relationship Id="rId1" Type="http://schemas.openxmlformats.org/officeDocument/2006/relationships/tags" Target="../tags/tag7.xml"/><Relationship Id="rId6" Type="http://schemas.openxmlformats.org/officeDocument/2006/relationships/customXml" Target="../ink/ink2.xml"/><Relationship Id="rId11" Type="http://schemas.openxmlformats.org/officeDocument/2006/relationships/image" Target="../media/image53.png"/><Relationship Id="rId24" Type="http://schemas.openxmlformats.org/officeDocument/2006/relationships/customXml" Target="../ink/ink11.xml"/><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57.png"/><Relationship Id="rId4" Type="http://schemas.openxmlformats.org/officeDocument/2006/relationships/customXml" Target="../ink/ink1.xml"/><Relationship Id="rId9" Type="http://schemas.openxmlformats.org/officeDocument/2006/relationships/image" Target="../media/image5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18.xml"/><Relationship Id="rId18" Type="http://schemas.openxmlformats.org/officeDocument/2006/relationships/image" Target="../media/image56.png"/><Relationship Id="rId26" Type="http://schemas.openxmlformats.org/officeDocument/2006/relationships/image" Target="../media/image60.png"/><Relationship Id="rId3" Type="http://schemas.openxmlformats.org/officeDocument/2006/relationships/image" Target="../media/image63.png"/><Relationship Id="rId21" Type="http://schemas.openxmlformats.org/officeDocument/2006/relationships/customXml" Target="../ink/ink22.xml"/><Relationship Id="rId7" Type="http://schemas.openxmlformats.org/officeDocument/2006/relationships/customXml" Target="../ink/ink15.xml"/><Relationship Id="rId12" Type="http://schemas.openxmlformats.org/officeDocument/2006/relationships/image" Target="../media/image53.png"/><Relationship Id="rId17" Type="http://schemas.openxmlformats.org/officeDocument/2006/relationships/customXml" Target="../ink/ink20.xml"/><Relationship Id="rId25" Type="http://schemas.openxmlformats.org/officeDocument/2006/relationships/customXml" Target="../ink/ink24.xml"/><Relationship Id="rId2" Type="http://schemas.openxmlformats.org/officeDocument/2006/relationships/slideLayout" Target="../slideLayouts/slideLayout2.xml"/><Relationship Id="rId16" Type="http://schemas.openxmlformats.org/officeDocument/2006/relationships/image" Target="../media/image55.png"/><Relationship Id="rId20" Type="http://schemas.openxmlformats.org/officeDocument/2006/relationships/image" Target="../media/image57.png"/><Relationship Id="rId29" Type="http://schemas.openxmlformats.org/officeDocument/2006/relationships/customXml" Target="../ink/ink26.xml"/><Relationship Id="rId1" Type="http://schemas.openxmlformats.org/officeDocument/2006/relationships/tags" Target="../tags/tag8.xml"/><Relationship Id="rId6" Type="http://schemas.openxmlformats.org/officeDocument/2006/relationships/image" Target="../media/image50.png"/><Relationship Id="rId11" Type="http://schemas.openxmlformats.org/officeDocument/2006/relationships/customXml" Target="../ink/ink17.xml"/><Relationship Id="rId24" Type="http://schemas.openxmlformats.org/officeDocument/2006/relationships/image" Target="../media/image59.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61.png"/><Relationship Id="rId10" Type="http://schemas.openxmlformats.org/officeDocument/2006/relationships/image" Target="../media/image52.png"/><Relationship Id="rId19" Type="http://schemas.openxmlformats.org/officeDocument/2006/relationships/customXml" Target="../ink/ink21.xml"/><Relationship Id="rId4" Type="http://schemas.openxmlformats.org/officeDocument/2006/relationships/image" Target="../media/image64.png"/><Relationship Id="rId9" Type="http://schemas.openxmlformats.org/officeDocument/2006/relationships/customXml" Target="../ink/ink16.xml"/><Relationship Id="rId14" Type="http://schemas.openxmlformats.org/officeDocument/2006/relationships/image" Target="../media/image54.png"/><Relationship Id="rId22" Type="http://schemas.openxmlformats.org/officeDocument/2006/relationships/image" Target="../media/image58.png"/><Relationship Id="rId27" Type="http://schemas.openxmlformats.org/officeDocument/2006/relationships/customXml" Target="../ink/ink25.xml"/><Relationship Id="rId30"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hyperlink" Target="https://www.rossmanchance.com/applets/2021/oneprop/OneProp.htm"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53.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68.tmp"/></Relationships>
</file>

<file path=ppt/slides/_rels/slide55.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70.tmp"/><Relationship Id="rId4" Type="http://schemas.openxmlformats.org/officeDocument/2006/relationships/image" Target="../media/image69.tmp"/></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00.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53A0F15-B99A-F04E-A7AC-8703F19E8330}"/>
              </a:ext>
            </a:extLst>
          </p:cNvPr>
          <p:cNvSpPr>
            <a:spLocks noGrp="1"/>
          </p:cNvSpPr>
          <p:nvPr>
            <p:ph type="subTitle" idx="1"/>
          </p:nvPr>
        </p:nvSpPr>
        <p:spPr>
          <a:xfrm>
            <a:off x="740228" y="4129500"/>
            <a:ext cx="6076207" cy="1655762"/>
          </a:xfrm>
        </p:spPr>
        <p:txBody>
          <a:bodyPr>
            <a:normAutofit/>
          </a:bodyPr>
          <a:lstStyle/>
          <a:p>
            <a:r>
              <a:rPr lang="en-US"/>
              <a:t>Unit </a:t>
            </a:r>
            <a:r>
              <a:rPr lang="en-US" dirty="0"/>
              <a:t>7 – Confidence Intervals and Sample Size</a:t>
            </a:r>
          </a:p>
          <a:p>
            <a:r>
              <a:rPr lang="en-US" dirty="0"/>
              <a:t>Your More-Than-Halfway-Done Professor Colton</a:t>
            </a:r>
          </a:p>
        </p:txBody>
      </p:sp>
      <p:sp>
        <p:nvSpPr>
          <p:cNvPr id="2" name="TextBox 1">
            <a:extLst>
              <a:ext uri="{FF2B5EF4-FFF2-40B4-BE49-F238E27FC236}">
                <a16:creationId xmlns:a16="http://schemas.microsoft.com/office/drawing/2014/main" id="{FC060AF3-6D94-CA48-8AA1-3A7256B95609}"/>
              </a:ext>
            </a:extLst>
          </p:cNvPr>
          <p:cNvSpPr txBox="1"/>
          <p:nvPr/>
        </p:nvSpPr>
        <p:spPr>
          <a:xfrm>
            <a:off x="1244417" y="1772299"/>
            <a:ext cx="5109219" cy="707886"/>
          </a:xfrm>
          <a:prstGeom prst="rect">
            <a:avLst/>
          </a:prstGeom>
          <a:noFill/>
        </p:spPr>
        <p:txBody>
          <a:bodyPr wrap="none" rtlCol="0">
            <a:spAutoFit/>
          </a:bodyPr>
          <a:lstStyle/>
          <a:p>
            <a:r>
              <a:rPr lang="en-US" sz="4000" dirty="0"/>
              <a:t>We Are Back! </a:t>
            </a:r>
            <a:r>
              <a:rPr lang="en-US" sz="4000" dirty="0">
                <a:sym typeface="Wingdings" pitchFamily="2" charset="2"/>
              </a:rPr>
              <a:t> or ??</a:t>
            </a:r>
            <a:endParaRPr lang="en-US" sz="4000" dirty="0"/>
          </a:p>
        </p:txBody>
      </p:sp>
      <p:pic>
        <p:nvPicPr>
          <p:cNvPr id="6" name="Picture 5">
            <a:extLst>
              <a:ext uri="{FF2B5EF4-FFF2-40B4-BE49-F238E27FC236}">
                <a16:creationId xmlns:a16="http://schemas.microsoft.com/office/drawing/2014/main" id="{D64EE4C1-60CC-7245-A288-F79C6EC2DE67}"/>
              </a:ext>
            </a:extLst>
          </p:cNvPr>
          <p:cNvPicPr>
            <a:picLocks noChangeAspect="1"/>
          </p:cNvPicPr>
          <p:nvPr/>
        </p:nvPicPr>
        <p:blipFill>
          <a:blip r:embed="rId2"/>
          <a:stretch>
            <a:fillRect/>
          </a:stretch>
        </p:blipFill>
        <p:spPr>
          <a:xfrm>
            <a:off x="7093528" y="1321552"/>
            <a:ext cx="4847772" cy="3635829"/>
          </a:xfrm>
          <a:prstGeom prst="rect">
            <a:avLst/>
          </a:prstGeom>
        </p:spPr>
      </p:pic>
    </p:spTree>
    <p:extLst>
      <p:ext uri="{BB962C8B-B14F-4D97-AF65-F5344CB8AC3E}">
        <p14:creationId xmlns:p14="http://schemas.microsoft.com/office/powerpoint/2010/main" val="251302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B349-1757-5A48-9D8C-5052228061BA}"/>
              </a:ext>
            </a:extLst>
          </p:cNvPr>
          <p:cNvSpPr>
            <a:spLocks noGrp="1"/>
          </p:cNvSpPr>
          <p:nvPr>
            <p:ph type="title"/>
          </p:nvPr>
        </p:nvSpPr>
        <p:spPr>
          <a:xfrm>
            <a:off x="692426" y="216806"/>
            <a:ext cx="10515600" cy="1325563"/>
          </a:xfrm>
        </p:spPr>
        <p:txBody>
          <a:bodyPr/>
          <a:lstStyle/>
          <a:p>
            <a:r>
              <a:rPr lang="en-US" dirty="0"/>
              <a:t>Now we are ready!</a:t>
            </a:r>
          </a:p>
        </p:txBody>
      </p:sp>
      <p:pic>
        <p:nvPicPr>
          <p:cNvPr id="6" name="Content Placeholder 5">
            <a:extLst>
              <a:ext uri="{FF2B5EF4-FFF2-40B4-BE49-F238E27FC236}">
                <a16:creationId xmlns:a16="http://schemas.microsoft.com/office/drawing/2014/main" id="{CB4C7296-93C2-B047-8801-5E7FB25C1ACD}"/>
              </a:ext>
            </a:extLst>
          </p:cNvPr>
          <p:cNvPicPr>
            <a:picLocks noGrp="1" noChangeAspect="1"/>
          </p:cNvPicPr>
          <p:nvPr>
            <p:ph idx="1"/>
          </p:nvPr>
        </p:nvPicPr>
        <p:blipFill>
          <a:blip r:embed="rId2"/>
          <a:stretch>
            <a:fillRect/>
          </a:stretch>
        </p:blipFill>
        <p:spPr>
          <a:xfrm>
            <a:off x="1379606" y="3958501"/>
            <a:ext cx="4025900" cy="1384300"/>
          </a:xfrm>
          <a:prstGeom prst="rect">
            <a:avLst/>
          </a:prstGeom>
        </p:spPr>
      </p:pic>
      <p:sp>
        <p:nvSpPr>
          <p:cNvPr id="7" name="TextBox 6">
            <a:extLst>
              <a:ext uri="{FF2B5EF4-FFF2-40B4-BE49-F238E27FC236}">
                <a16:creationId xmlns:a16="http://schemas.microsoft.com/office/drawing/2014/main" id="{E246E71B-2CAA-F944-B0B2-8AF0A2B71EC1}"/>
              </a:ext>
            </a:extLst>
          </p:cNvPr>
          <p:cNvSpPr txBox="1"/>
          <p:nvPr/>
        </p:nvSpPr>
        <p:spPr>
          <a:xfrm>
            <a:off x="838200" y="1855304"/>
            <a:ext cx="6344878" cy="1477328"/>
          </a:xfrm>
          <a:prstGeom prst="rect">
            <a:avLst/>
          </a:prstGeom>
          <a:noFill/>
        </p:spPr>
        <p:txBody>
          <a:bodyPr wrap="none" rtlCol="0">
            <a:spAutoFit/>
          </a:bodyPr>
          <a:lstStyle/>
          <a:p>
            <a:r>
              <a:rPr lang="en-US" dirty="0"/>
              <a:t>How do we build this interval?</a:t>
            </a:r>
          </a:p>
          <a:p>
            <a:endParaRPr lang="en-US" dirty="0"/>
          </a:p>
          <a:p>
            <a:r>
              <a:rPr lang="en-US" dirty="0"/>
              <a:t>What are the different pieces that make up a confidence interval?</a:t>
            </a:r>
          </a:p>
          <a:p>
            <a:endParaRPr lang="en-US" dirty="0"/>
          </a:p>
          <a:p>
            <a:r>
              <a:rPr lang="en-US" dirty="0"/>
              <a:t>How do we interpret the final interval? What does it mean?</a:t>
            </a:r>
          </a:p>
        </p:txBody>
      </p:sp>
    </p:spTree>
    <p:extLst>
      <p:ext uri="{BB962C8B-B14F-4D97-AF65-F5344CB8AC3E}">
        <p14:creationId xmlns:p14="http://schemas.microsoft.com/office/powerpoint/2010/main" val="184337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EFED-D440-AA45-8C8C-523B14FB26BB}"/>
              </a:ext>
            </a:extLst>
          </p:cNvPr>
          <p:cNvSpPr>
            <a:spLocks noGrp="1"/>
          </p:cNvSpPr>
          <p:nvPr>
            <p:ph type="title"/>
          </p:nvPr>
        </p:nvSpPr>
        <p:spPr>
          <a:xfrm>
            <a:off x="202096" y="0"/>
            <a:ext cx="10515600" cy="1325563"/>
          </a:xfrm>
        </p:spPr>
        <p:txBody>
          <a:bodyPr/>
          <a:lstStyle/>
          <a:p>
            <a:r>
              <a:rPr lang="en-US" dirty="0"/>
              <a:t>How to Build a Confidence Interval</a:t>
            </a:r>
          </a:p>
        </p:txBody>
      </p:sp>
      <p:sp>
        <p:nvSpPr>
          <p:cNvPr id="3" name="Content Placeholder 2">
            <a:extLst>
              <a:ext uri="{FF2B5EF4-FFF2-40B4-BE49-F238E27FC236}">
                <a16:creationId xmlns:a16="http://schemas.microsoft.com/office/drawing/2014/main" id="{97E51F74-C955-0143-9FA5-214433F6487C}"/>
              </a:ext>
            </a:extLst>
          </p:cNvPr>
          <p:cNvSpPr>
            <a:spLocks noGrp="1"/>
          </p:cNvSpPr>
          <p:nvPr>
            <p:ph idx="1"/>
          </p:nvPr>
        </p:nvSpPr>
        <p:spPr>
          <a:xfrm>
            <a:off x="414130" y="1253330"/>
            <a:ext cx="10303566" cy="4657139"/>
          </a:xfrm>
        </p:spPr>
        <p:txBody>
          <a:bodyPr>
            <a:normAutofit/>
          </a:bodyPr>
          <a:lstStyle/>
          <a:p>
            <a:pPr marL="0" indent="0">
              <a:buNone/>
            </a:pPr>
            <a:r>
              <a:rPr lang="en-US" sz="2400" b="1" dirty="0"/>
              <a:t>C.I. = Point Estimate ± Margin of Error</a:t>
            </a:r>
          </a:p>
          <a:p>
            <a:pPr marL="0" indent="0">
              <a:buNone/>
            </a:pPr>
            <a:endParaRPr lang="en-US" sz="2400" b="1" dirty="0"/>
          </a:p>
          <a:p>
            <a:r>
              <a:rPr lang="en-US" sz="2000" dirty="0"/>
              <a:t>Point Estimate is your best guess; at the center of the interval.</a:t>
            </a:r>
          </a:p>
          <a:p>
            <a:r>
              <a:rPr lang="en-US" sz="2000" dirty="0"/>
              <a:t>Margin of Error (MOE) = Critical Value (CV) * Standard Error (SE).</a:t>
            </a:r>
          </a:p>
          <a:p>
            <a:pPr lvl="1"/>
            <a:r>
              <a:rPr lang="en-US" sz="1800" dirty="0"/>
              <a:t>SE (standard deviation of your statistic) measures sampling error.</a:t>
            </a:r>
          </a:p>
          <a:p>
            <a:pPr lvl="1"/>
            <a:r>
              <a:rPr lang="en-US" sz="1800"/>
              <a:t>% Confident is </a:t>
            </a:r>
            <a:r>
              <a:rPr lang="en-US" sz="1800" dirty="0"/>
              <a:t>determined by confidence level set and incorporated via the Critical Value (CV).</a:t>
            </a:r>
          </a:p>
          <a:p>
            <a:r>
              <a:rPr lang="en-US" sz="2000" dirty="0"/>
              <a:t> Smaller MOE, more precise your estimate is.</a:t>
            </a:r>
          </a:p>
          <a:p>
            <a:pPr lvl="1"/>
            <a:r>
              <a:rPr lang="en-US" sz="1600" dirty="0"/>
              <a:t>The more confident, the wider your interval is (if everything else stays the same)</a:t>
            </a:r>
          </a:p>
          <a:p>
            <a:pPr lvl="1"/>
            <a:endParaRPr lang="en-US" sz="2000" dirty="0"/>
          </a:p>
          <a:p>
            <a:endParaRPr lang="en-US" sz="2400" b="1" dirty="0"/>
          </a:p>
          <a:p>
            <a:pPr marL="0" indent="0">
              <a:buNone/>
            </a:pPr>
            <a:endParaRPr lang="en-US" sz="2400" dirty="0"/>
          </a:p>
        </p:txBody>
      </p:sp>
      <p:pic>
        <p:nvPicPr>
          <p:cNvPr id="4" name="Picture 3">
            <a:extLst>
              <a:ext uri="{FF2B5EF4-FFF2-40B4-BE49-F238E27FC236}">
                <a16:creationId xmlns:a16="http://schemas.microsoft.com/office/drawing/2014/main" id="{B9CC0B53-254E-A048-BF72-AB55B0874AAE}"/>
              </a:ext>
            </a:extLst>
          </p:cNvPr>
          <p:cNvPicPr>
            <a:picLocks noChangeAspect="1"/>
          </p:cNvPicPr>
          <p:nvPr/>
        </p:nvPicPr>
        <p:blipFill>
          <a:blip r:embed="rId2"/>
          <a:stretch>
            <a:fillRect/>
          </a:stretch>
        </p:blipFill>
        <p:spPr>
          <a:xfrm>
            <a:off x="247926" y="4568871"/>
            <a:ext cx="4991100" cy="1816100"/>
          </a:xfrm>
          <a:prstGeom prst="rect">
            <a:avLst/>
          </a:prstGeom>
        </p:spPr>
      </p:pic>
      <p:sp>
        <p:nvSpPr>
          <p:cNvPr id="38" name="TextBox 37">
            <a:extLst>
              <a:ext uri="{FF2B5EF4-FFF2-40B4-BE49-F238E27FC236}">
                <a16:creationId xmlns:a16="http://schemas.microsoft.com/office/drawing/2014/main" id="{14E19286-0521-C64D-9C72-7EEC2F58784C}"/>
              </a:ext>
            </a:extLst>
          </p:cNvPr>
          <p:cNvSpPr txBox="1"/>
          <p:nvPr/>
        </p:nvSpPr>
        <p:spPr>
          <a:xfrm>
            <a:off x="6210300" y="4914185"/>
            <a:ext cx="4270656" cy="369332"/>
          </a:xfrm>
          <a:prstGeom prst="rect">
            <a:avLst/>
          </a:prstGeom>
          <a:noFill/>
        </p:spPr>
        <p:txBody>
          <a:bodyPr wrap="none" rtlCol="0">
            <a:spAutoFit/>
          </a:bodyPr>
          <a:lstStyle/>
          <a:p>
            <a:r>
              <a:rPr lang="en-US" dirty="0"/>
              <a:t>Tradeoff between Precision and Confidence</a:t>
            </a:r>
          </a:p>
        </p:txBody>
      </p:sp>
      <p:pic>
        <p:nvPicPr>
          <p:cNvPr id="42" name="Picture 41">
            <a:extLst>
              <a:ext uri="{FF2B5EF4-FFF2-40B4-BE49-F238E27FC236}">
                <a16:creationId xmlns:a16="http://schemas.microsoft.com/office/drawing/2014/main" id="{7AD0D486-7D98-6F43-BCA7-5724BEACFF1A}"/>
              </a:ext>
            </a:extLst>
          </p:cNvPr>
          <p:cNvPicPr>
            <a:picLocks noChangeAspect="1"/>
          </p:cNvPicPr>
          <p:nvPr/>
        </p:nvPicPr>
        <p:blipFill>
          <a:blip r:embed="rId3"/>
          <a:stretch>
            <a:fillRect/>
          </a:stretch>
        </p:blipFill>
        <p:spPr>
          <a:xfrm>
            <a:off x="5009874" y="5375052"/>
            <a:ext cx="7004050" cy="1070834"/>
          </a:xfrm>
          <a:prstGeom prst="rect">
            <a:avLst/>
          </a:prstGeom>
        </p:spPr>
      </p:pic>
    </p:spTree>
    <p:extLst>
      <p:ext uri="{BB962C8B-B14F-4D97-AF65-F5344CB8AC3E}">
        <p14:creationId xmlns:p14="http://schemas.microsoft.com/office/powerpoint/2010/main" val="655519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F2DD-6802-7841-9E6B-F99668E4B135}"/>
              </a:ext>
            </a:extLst>
          </p:cNvPr>
          <p:cNvSpPr>
            <a:spLocks noGrp="1"/>
          </p:cNvSpPr>
          <p:nvPr>
            <p:ph type="title"/>
          </p:nvPr>
        </p:nvSpPr>
        <p:spPr>
          <a:xfrm>
            <a:off x="387626" y="-232085"/>
            <a:ext cx="10515600" cy="1325563"/>
          </a:xfrm>
        </p:spPr>
        <p:txBody>
          <a:bodyPr/>
          <a:lstStyle/>
          <a:p>
            <a:r>
              <a:rPr lang="en-US" dirty="0"/>
              <a:t>Margin of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AFC04-6DAC-704B-93F6-CA7FA66248DB}"/>
                  </a:ext>
                </a:extLst>
              </p:cNvPr>
              <p:cNvSpPr>
                <a:spLocks noGrp="1"/>
              </p:cNvSpPr>
              <p:nvPr>
                <p:ph idx="1"/>
              </p:nvPr>
            </p:nvSpPr>
            <p:spPr>
              <a:xfrm>
                <a:off x="387626" y="842013"/>
                <a:ext cx="10515600" cy="6015987"/>
              </a:xfrm>
            </p:spPr>
            <p:txBody>
              <a:bodyPr>
                <a:normAutofit lnSpcReduction="10000"/>
              </a:bodyPr>
              <a:lstStyle/>
              <a:p>
                <a:pPr marL="0" indent="0">
                  <a:buNone/>
                </a:pPr>
                <a:r>
                  <a:rPr lang="en-US" sz="1800" u="sng" dirty="0"/>
                  <a:t>Margin of Error</a:t>
                </a:r>
              </a:p>
              <a:p>
                <a:pPr marL="0" indent="0">
                  <a:buNone/>
                </a:pPr>
                <a:endParaRPr lang="en-US" sz="1800" u="sng" dirty="0"/>
              </a:p>
              <a:p>
                <a:pPr marL="0" indent="0">
                  <a:buNone/>
                </a:pPr>
                <a:r>
                  <a:rPr lang="en-US" sz="1800" dirty="0"/>
                  <a:t>MOE = Critical Value (CV) * Standard Error (SE)</a:t>
                </a:r>
              </a:p>
              <a:p>
                <a:pPr marL="0" indent="0">
                  <a:buNone/>
                </a:pPr>
                <a:r>
                  <a:rPr lang="en-US" sz="1800" dirty="0"/>
                  <a:t>          = Z*</a:t>
                </a:r>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𝜎</m:t>
                        </m:r>
                      </m:e>
                      <m:sub>
                        <m:acc>
                          <m:accPr>
                            <m:chr m:val="̂"/>
                            <m:ctrlPr>
                              <a:rPr lang="en-US" sz="1800" i="1">
                                <a:latin typeface="Cambria Math" panose="02040503050406030204" pitchFamily="18" charset="0"/>
                              </a:rPr>
                            </m:ctrlPr>
                          </m:accPr>
                          <m:e>
                            <m:r>
                              <a:rPr lang="en-US" sz="1800" i="1">
                                <a:latin typeface="Cambria Math"/>
                              </a:rPr>
                              <m:t>𝑝</m:t>
                            </m:r>
                          </m:e>
                        </m:acc>
                      </m:sub>
                    </m:sSub>
                  </m:oMath>
                </a14:m>
                <a:endParaRPr lang="en-US" sz="1800" dirty="0"/>
              </a:p>
              <a:p>
                <a:pPr marL="0" indent="0">
                  <a:buNone/>
                </a:pPr>
                <a:r>
                  <a:rPr lang="en-US" sz="1800" dirty="0"/>
                  <a:t>          = Z*</a:t>
                </a:r>
                <a14:m>
                  <m:oMath xmlns:m="http://schemas.openxmlformats.org/officeDocument/2006/math">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𝑝</m:t>
                                </m:r>
                              </m:e>
                            </m:acc>
                            <m:r>
                              <a:rPr lang="en-US" sz="1800" i="1">
                                <a:latin typeface="Cambria Math"/>
                              </a:rPr>
                              <m:t>(1−</m:t>
                            </m:r>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r>
                              <a:rPr lang="en-US" sz="1800" i="1">
                                <a:latin typeface="Cambria Math"/>
                              </a:rPr>
                              <m:t>)</m:t>
                            </m:r>
                          </m:num>
                          <m:den>
                            <m:r>
                              <a:rPr lang="en-US" sz="1800" i="1">
                                <a:latin typeface="Cambria Math"/>
                              </a:rPr>
                              <m:t>𝑛</m:t>
                            </m:r>
                          </m:den>
                        </m:f>
                      </m:e>
                    </m:rad>
                  </m:oMath>
                </a14:m>
                <a:endParaRPr lang="en-US" sz="1800" dirty="0"/>
              </a:p>
              <a:p>
                <a:pPr marL="0" indent="0">
                  <a:buNone/>
                </a:pPr>
                <a:endParaRPr lang="en-US" sz="1800" dirty="0"/>
              </a:p>
              <a:p>
                <a:pPr marL="0" indent="0">
                  <a:buNone/>
                </a:pPr>
                <a:r>
                  <a:rPr lang="en-US" sz="1800" dirty="0"/>
                  <a:t>Now let’s breakdown the two pieces!</a:t>
                </a:r>
              </a:p>
              <a:p>
                <a:pPr marL="0" indent="0">
                  <a:buNone/>
                </a:pPr>
                <a:endParaRPr lang="en-US" sz="1800" dirty="0"/>
              </a:p>
              <a:p>
                <a:pPr marL="0" indent="0">
                  <a:buNone/>
                </a:pPr>
                <a:r>
                  <a:rPr lang="en-US" sz="1800" u="sng" dirty="0"/>
                  <a:t>Standard Error</a:t>
                </a:r>
              </a:p>
              <a:p>
                <a:pPr marL="285750" indent="-285750"/>
                <a:r>
                  <a:rPr lang="en-US" sz="1800" dirty="0"/>
                  <a:t>Measures sampling error.</a:t>
                </a:r>
              </a:p>
              <a:p>
                <a:pPr marL="285750" indent="-285750"/>
                <a:r>
                  <a:rPr lang="en-US" sz="1800" dirty="0"/>
                  <a:t>The </a:t>
                </a:r>
                <a:r>
                  <a:rPr lang="en-US" sz="1800" i="1" dirty="0"/>
                  <a:t>standard deviation of the sampling distribution</a:t>
                </a:r>
                <a:r>
                  <a:rPr lang="en-US" sz="1800" dirty="0"/>
                  <a:t>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a:rPr>
                          <m:t>𝑝</m:t>
                        </m:r>
                      </m:e>
                    </m:acc>
                  </m:oMath>
                </a14:m>
                <a:r>
                  <a:rPr lang="en-US" sz="1800" dirty="0"/>
                  <a:t> is</a:t>
                </a:r>
              </a:p>
              <a:p>
                <a:pPr lvl="2"/>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𝜎</m:t>
                        </m:r>
                      </m:e>
                      <m:sub>
                        <m:acc>
                          <m:accPr>
                            <m:chr m:val="̂"/>
                            <m:ctrlPr>
                              <a:rPr lang="en-US" sz="1800" i="1">
                                <a:latin typeface="Cambria Math" panose="02040503050406030204" pitchFamily="18" charset="0"/>
                              </a:rPr>
                            </m:ctrlPr>
                          </m:accPr>
                          <m:e>
                            <m:r>
                              <a:rPr lang="en-US" sz="1800" i="1">
                                <a:latin typeface="Cambria Math"/>
                              </a:rPr>
                              <m:t>𝑝</m:t>
                            </m:r>
                          </m:e>
                        </m:acc>
                      </m:sub>
                    </m:sSub>
                    <m:r>
                      <a:rPr lang="en-US" sz="1800" i="1">
                        <a:latin typeface="Cambria Math"/>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a:rPr>
                              <m:t>𝑝</m:t>
                            </m:r>
                            <m:r>
                              <a:rPr lang="en-US" sz="1800" i="1">
                                <a:latin typeface="Cambria Math"/>
                              </a:rPr>
                              <m:t>(1−</m:t>
                            </m:r>
                            <m:r>
                              <a:rPr lang="en-US" sz="1800" i="1">
                                <a:latin typeface="Cambria Math"/>
                              </a:rPr>
                              <m:t>𝑝</m:t>
                            </m:r>
                            <m:r>
                              <a:rPr lang="en-US" sz="1800" i="1">
                                <a:latin typeface="Cambria Math"/>
                              </a:rPr>
                              <m:t>)</m:t>
                            </m:r>
                          </m:num>
                          <m:den>
                            <m:r>
                              <a:rPr lang="en-US" sz="1800" i="1">
                                <a:latin typeface="Cambria Math"/>
                              </a:rPr>
                              <m:t>𝑛</m:t>
                            </m:r>
                          </m:den>
                        </m:f>
                      </m:e>
                    </m:rad>
                  </m:oMath>
                </a14:m>
                <a:endParaRPr lang="en-US" sz="1800" dirty="0"/>
              </a:p>
              <a:p>
                <a:pPr marL="285750" indent="-285750"/>
                <a:r>
                  <a:rPr lang="en-US" sz="1800" dirty="0"/>
                  <a:t>When we don’t know </a:t>
                </a:r>
                <a:r>
                  <a:rPr lang="en-US" sz="1800" i="1" dirty="0"/>
                  <a:t>p</a:t>
                </a:r>
                <a:r>
                  <a:rPr lang="en-US" sz="1800" dirty="0"/>
                  <a:t> (i.e. when making CIs), we substitute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a:rPr>
                          <m:t>𝑝</m:t>
                        </m:r>
                      </m:e>
                    </m:acc>
                  </m:oMath>
                </a14:m>
                <a:r>
                  <a:rPr lang="en-US" sz="1800" dirty="0"/>
                  <a:t> in for </a:t>
                </a:r>
                <a:r>
                  <a:rPr lang="en-US" sz="1800" i="1" dirty="0"/>
                  <a:t>p</a:t>
                </a:r>
                <a:r>
                  <a:rPr lang="en-US" sz="1800" dirty="0"/>
                  <a:t> and it becomes</a:t>
                </a:r>
              </a:p>
              <a:p>
                <a:pPr lvl="2"/>
                <a14:m>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𝜎</m:t>
                        </m:r>
                      </m:e>
                      <m:sub>
                        <m:acc>
                          <m:accPr>
                            <m:chr m:val="̂"/>
                            <m:ctrlPr>
                              <a:rPr lang="en-US" sz="1800" i="1">
                                <a:latin typeface="Cambria Math" panose="02040503050406030204" pitchFamily="18" charset="0"/>
                              </a:rPr>
                            </m:ctrlPr>
                          </m:accPr>
                          <m:e>
                            <m:r>
                              <a:rPr lang="en-US" sz="1800" i="1">
                                <a:latin typeface="Cambria Math"/>
                              </a:rPr>
                              <m:t>𝑝</m:t>
                            </m:r>
                          </m:e>
                        </m:acc>
                      </m:sub>
                    </m:sSub>
                    <m:r>
                      <a:rPr lang="en-US" sz="1800" i="1">
                        <a:latin typeface="Cambria Math"/>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𝑝</m:t>
                                </m:r>
                              </m:e>
                            </m:acc>
                            <m:r>
                              <a:rPr lang="en-US" sz="1800" i="1">
                                <a:latin typeface="Cambria Math"/>
                              </a:rPr>
                              <m:t>(1−</m:t>
                            </m:r>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r>
                              <a:rPr lang="en-US" sz="1800" i="1">
                                <a:latin typeface="Cambria Math"/>
                              </a:rPr>
                              <m:t>)</m:t>
                            </m:r>
                          </m:num>
                          <m:den>
                            <m:r>
                              <a:rPr lang="en-US" sz="1800" i="1">
                                <a:latin typeface="Cambria Math"/>
                              </a:rPr>
                              <m:t>𝑛</m:t>
                            </m:r>
                          </m:den>
                        </m:f>
                      </m:e>
                    </m:rad>
                  </m:oMath>
                </a14:m>
                <a:endParaRPr lang="en-US" sz="1800" dirty="0"/>
              </a:p>
              <a:p>
                <a:pPr marL="285750" indent="-285750"/>
                <a:r>
                  <a:rPr lang="en-US" sz="1800" dirty="0"/>
                  <a:t>This quantity is now referred to as the </a:t>
                </a:r>
                <a:r>
                  <a:rPr lang="en-US" sz="1800" i="1" u="sng" dirty="0"/>
                  <a:t>standard error</a:t>
                </a:r>
                <a:r>
                  <a:rPr lang="en-US" sz="1800" dirty="0"/>
                  <a:t>!</a:t>
                </a:r>
              </a:p>
            </p:txBody>
          </p:sp>
        </mc:Choice>
        <mc:Fallback xmlns="">
          <p:sp>
            <p:nvSpPr>
              <p:cNvPr id="3" name="Content Placeholder 2">
                <a:extLst>
                  <a:ext uri="{FF2B5EF4-FFF2-40B4-BE49-F238E27FC236}">
                    <a16:creationId xmlns:a16="http://schemas.microsoft.com/office/drawing/2014/main" id="{709AFC04-6DAC-704B-93F6-CA7FA66248DB}"/>
                  </a:ext>
                </a:extLst>
              </p:cNvPr>
              <p:cNvSpPr>
                <a:spLocks noGrp="1" noRot="1" noChangeAspect="1" noMove="1" noResize="1" noEditPoints="1" noAdjustHandles="1" noChangeArrowheads="1" noChangeShapeType="1" noTextEdit="1"/>
              </p:cNvSpPr>
              <p:nvPr>
                <p:ph idx="1"/>
              </p:nvPr>
            </p:nvSpPr>
            <p:spPr>
              <a:xfrm>
                <a:off x="387626" y="842013"/>
                <a:ext cx="10515600" cy="6015987"/>
              </a:xfrm>
              <a:blipFill>
                <a:blip r:embed="rId2"/>
                <a:stretch>
                  <a:fillRect l="-483" t="-1266"/>
                </a:stretch>
              </a:blipFill>
            </p:spPr>
            <p:txBody>
              <a:bodyPr/>
              <a:lstStyle/>
              <a:p>
                <a:r>
                  <a:rPr lang="en-US">
                    <a:noFill/>
                  </a:rPr>
                  <a:t> </a:t>
                </a:r>
              </a:p>
            </p:txBody>
          </p:sp>
        </mc:Fallback>
      </mc:AlternateContent>
    </p:spTree>
    <p:extLst>
      <p:ext uri="{BB962C8B-B14F-4D97-AF65-F5344CB8AC3E}">
        <p14:creationId xmlns:p14="http://schemas.microsoft.com/office/powerpoint/2010/main" val="1602914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F2DD-6802-7841-9E6B-F99668E4B135}"/>
              </a:ext>
            </a:extLst>
          </p:cNvPr>
          <p:cNvSpPr>
            <a:spLocks noGrp="1"/>
          </p:cNvSpPr>
          <p:nvPr>
            <p:ph type="title"/>
          </p:nvPr>
        </p:nvSpPr>
        <p:spPr>
          <a:xfrm>
            <a:off x="387626" y="18255"/>
            <a:ext cx="10515600" cy="1325563"/>
          </a:xfrm>
        </p:spPr>
        <p:txBody>
          <a:bodyPr/>
          <a:lstStyle/>
          <a:p>
            <a:r>
              <a:rPr lang="en-US" dirty="0"/>
              <a:t>Margin of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9AFC04-6DAC-704B-93F6-CA7FA66248DB}"/>
                  </a:ext>
                </a:extLst>
              </p:cNvPr>
              <p:cNvSpPr>
                <a:spLocks noGrp="1"/>
              </p:cNvSpPr>
              <p:nvPr>
                <p:ph idx="1"/>
              </p:nvPr>
            </p:nvSpPr>
            <p:spPr>
              <a:xfrm>
                <a:off x="387626" y="1253330"/>
                <a:ext cx="10515600" cy="5173973"/>
              </a:xfrm>
            </p:spPr>
            <p:txBody>
              <a:bodyPr>
                <a:normAutofit/>
              </a:bodyPr>
              <a:lstStyle/>
              <a:p>
                <a:pPr marL="0" indent="0">
                  <a:buNone/>
                </a:pPr>
                <a:r>
                  <a:rPr lang="en-US" sz="1800" u="sng" dirty="0"/>
                  <a:t>Critical Value – Z Star</a:t>
                </a:r>
              </a:p>
              <a:p>
                <a:r>
                  <a:rPr lang="en-US" sz="1800" dirty="0"/>
                  <a:t>% Confident determined by confidence level set and incorporated via the Critical Value (CV), Z*.</a:t>
                </a:r>
              </a:p>
              <a:p>
                <a:r>
                  <a:rPr lang="en-US" sz="1800" dirty="0"/>
                  <a:t>The Z-scores that mark the middle %C of the standard normal curve!</a:t>
                </a:r>
              </a:p>
              <a:p>
                <a:r>
                  <a:rPr lang="en-US" sz="1800" dirty="0"/>
                  <a:t>Values are symmetric, so can just find one!</a:t>
                </a:r>
              </a:p>
              <a:p>
                <a:pPr marL="0" indent="0">
                  <a:buNone/>
                </a:pPr>
                <a:r>
                  <a:rPr lang="en-US" sz="1800" b="1" i="1" dirty="0">
                    <a:solidFill>
                      <a:srgbClr val="7030A0"/>
                    </a:solidFill>
                  </a:rPr>
                  <a:t>	Z* = </a:t>
                </a:r>
                <a:r>
                  <a:rPr lang="en-US" sz="1800" b="1" i="1" dirty="0" err="1">
                    <a:solidFill>
                      <a:srgbClr val="7030A0"/>
                    </a:solidFill>
                  </a:rPr>
                  <a:t>invNorm</a:t>
                </a:r>
                <a:r>
                  <a:rPr lang="en-US" sz="1800" b="1" i="1" dirty="0">
                    <a:solidFill>
                      <a:srgbClr val="7030A0"/>
                    </a:solidFill>
                  </a:rPr>
                  <a:t>(area = </a:t>
                </a:r>
                <a14:m>
                  <m:oMath xmlns:m="http://schemas.openxmlformats.org/officeDocument/2006/math">
                    <m:f>
                      <m:fPr>
                        <m:ctrlPr>
                          <a:rPr lang="en-US" sz="1800" b="1" i="1" smtClean="0">
                            <a:solidFill>
                              <a:srgbClr val="7030A0"/>
                            </a:solidFill>
                            <a:latin typeface="Cambria Math" panose="02040503050406030204" pitchFamily="18" charset="0"/>
                          </a:rPr>
                        </m:ctrlPr>
                      </m:fPr>
                      <m:num>
                        <m:r>
                          <a:rPr lang="en-US" sz="1800" b="1" i="1" smtClean="0">
                            <a:solidFill>
                              <a:srgbClr val="7030A0"/>
                            </a:solidFill>
                            <a:latin typeface="Cambria Math" panose="02040503050406030204" pitchFamily="18" charset="0"/>
                          </a:rPr>
                          <m:t>𝟏</m:t>
                        </m:r>
                        <m:r>
                          <a:rPr lang="en-US" sz="1800" b="1" i="1" smtClean="0">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𝑪</m:t>
                        </m:r>
                      </m:num>
                      <m:den>
                        <m:r>
                          <a:rPr lang="en-US" sz="1800" b="1" i="1" smtClean="0">
                            <a:solidFill>
                              <a:srgbClr val="7030A0"/>
                            </a:solidFill>
                            <a:latin typeface="Cambria Math" panose="02040503050406030204" pitchFamily="18" charset="0"/>
                          </a:rPr>
                          <m:t>𝟐</m:t>
                        </m:r>
                      </m:den>
                    </m:f>
                    <m:r>
                      <a:rPr lang="en-US" sz="1800" b="1" i="1" smtClean="0">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𝝁</m:t>
                    </m:r>
                    <m:r>
                      <a:rPr lang="en-US" sz="1800" b="1" i="1" smtClean="0">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𝟎</m:t>
                    </m:r>
                    <m:r>
                      <a:rPr lang="en-US" sz="1800" b="1" i="1" smtClean="0">
                        <a:solidFill>
                          <a:srgbClr val="7030A0"/>
                        </a:solidFill>
                        <a:latin typeface="Cambria Math" panose="02040503050406030204" pitchFamily="18" charset="0"/>
                      </a:rPr>
                      <m:t>, </m:t>
                    </m:r>
                    <m:r>
                      <a:rPr lang="en-US" sz="1800" b="1" i="1" smtClean="0">
                        <a:solidFill>
                          <a:srgbClr val="7030A0"/>
                        </a:solidFill>
                        <a:latin typeface="Cambria Math" panose="02040503050406030204" pitchFamily="18" charset="0"/>
                      </a:rPr>
                      <m:t>𝝈</m:t>
                    </m:r>
                    <m:r>
                      <a:rPr lang="en-US" sz="1800" b="1" i="1" smtClean="0">
                        <a:solidFill>
                          <a:srgbClr val="7030A0"/>
                        </a:solidFill>
                        <a:latin typeface="Cambria Math" panose="02040503050406030204" pitchFamily="18" charset="0"/>
                      </a:rPr>
                      <m:t>=</m:t>
                    </m:r>
                    <m:r>
                      <a:rPr lang="en-US" sz="1800" b="1" i="1" smtClean="0">
                        <a:solidFill>
                          <a:srgbClr val="7030A0"/>
                        </a:solidFill>
                        <a:latin typeface="Cambria Math" panose="02040503050406030204" pitchFamily="18" charset="0"/>
                      </a:rPr>
                      <m:t>𝟏</m:t>
                    </m:r>
                  </m:oMath>
                </a14:m>
                <a:r>
                  <a:rPr lang="en-US" sz="1800" b="1" i="1" dirty="0">
                    <a:solidFill>
                      <a:srgbClr val="7030A0"/>
                    </a:solidFill>
                  </a:rPr>
                  <a:t>)</a:t>
                </a:r>
              </a:p>
              <a:p>
                <a:endParaRPr lang="en-US" sz="1800" dirty="0"/>
              </a:p>
              <a:p>
                <a:endParaRPr lang="en-US" sz="1800" dirty="0"/>
              </a:p>
              <a:p>
                <a:pPr lvl="1"/>
                <a:endParaRPr lang="en-US" sz="1800" dirty="0"/>
              </a:p>
            </p:txBody>
          </p:sp>
        </mc:Choice>
        <mc:Fallback xmlns="">
          <p:sp>
            <p:nvSpPr>
              <p:cNvPr id="3" name="Content Placeholder 2">
                <a:extLst>
                  <a:ext uri="{FF2B5EF4-FFF2-40B4-BE49-F238E27FC236}">
                    <a16:creationId xmlns:a16="http://schemas.microsoft.com/office/drawing/2014/main" id="{709AFC04-6DAC-704B-93F6-CA7FA66248DB}"/>
                  </a:ext>
                </a:extLst>
              </p:cNvPr>
              <p:cNvSpPr>
                <a:spLocks noGrp="1" noRot="1" noChangeAspect="1" noMove="1" noResize="1" noEditPoints="1" noAdjustHandles="1" noChangeArrowheads="1" noChangeShapeType="1" noTextEdit="1"/>
              </p:cNvSpPr>
              <p:nvPr>
                <p:ph idx="1"/>
              </p:nvPr>
            </p:nvSpPr>
            <p:spPr>
              <a:xfrm>
                <a:off x="387626" y="1253330"/>
                <a:ext cx="10515600" cy="5173973"/>
              </a:xfrm>
              <a:blipFill>
                <a:blip r:embed="rId2"/>
                <a:stretch>
                  <a:fillRect l="-483" t="-980"/>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FAF7B7DE-4860-844E-8EDE-CADCC3F4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547" y="3444962"/>
            <a:ext cx="3335130" cy="2851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687071-39D4-7742-B747-788E903D720A}"/>
              </a:ext>
            </a:extLst>
          </p:cNvPr>
          <p:cNvSpPr txBox="1"/>
          <p:nvPr/>
        </p:nvSpPr>
        <p:spPr>
          <a:xfrm>
            <a:off x="864704" y="6296498"/>
            <a:ext cx="3680816" cy="261610"/>
          </a:xfrm>
          <a:prstGeom prst="rect">
            <a:avLst/>
          </a:prstGeom>
          <a:noFill/>
        </p:spPr>
        <p:txBody>
          <a:bodyPr wrap="none" rtlCol="0">
            <a:spAutoFit/>
          </a:bodyPr>
          <a:lstStyle/>
          <a:p>
            <a:r>
              <a:rPr lang="en-US" sz="1100" dirty="0"/>
              <a:t>http://</a:t>
            </a:r>
            <a:r>
              <a:rPr lang="en-US" sz="1100" dirty="0" err="1"/>
              <a:t>www.stat.yale.edu</a:t>
            </a:r>
            <a:r>
              <a:rPr lang="en-US" sz="1100" dirty="0"/>
              <a:t>/Courses/1997-98/101/</a:t>
            </a:r>
            <a:r>
              <a:rPr lang="en-US" sz="1100" dirty="0" err="1"/>
              <a:t>confint.htm</a:t>
            </a:r>
            <a:endParaRPr lang="en-US" sz="1100" dirty="0"/>
          </a:p>
        </p:txBody>
      </p:sp>
      <p:sp>
        <p:nvSpPr>
          <p:cNvPr id="5" name="TextBox 4">
            <a:extLst>
              <a:ext uri="{FF2B5EF4-FFF2-40B4-BE49-F238E27FC236}">
                <a16:creationId xmlns:a16="http://schemas.microsoft.com/office/drawing/2014/main" id="{9B7B81F8-CEA9-FB4E-9C97-05797F224AAB}"/>
              </a:ext>
            </a:extLst>
          </p:cNvPr>
          <p:cNvSpPr txBox="1"/>
          <p:nvPr/>
        </p:nvSpPr>
        <p:spPr>
          <a:xfrm>
            <a:off x="5645426" y="3032969"/>
            <a:ext cx="5745484" cy="286232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u="sng" dirty="0"/>
              <a:t>Mini LCQ</a:t>
            </a:r>
          </a:p>
          <a:p>
            <a:endParaRPr lang="en-US" u="sng" dirty="0"/>
          </a:p>
          <a:p>
            <a:r>
              <a:rPr lang="en-US" dirty="0"/>
              <a:t>Find the Critical Values for the following Confidence Levels:</a:t>
            </a:r>
          </a:p>
          <a:p>
            <a:endParaRPr lang="en-US" dirty="0"/>
          </a:p>
          <a:p>
            <a:pPr marL="342900" indent="-342900">
              <a:buAutoNum type="alphaLcParenR"/>
            </a:pPr>
            <a:r>
              <a:rPr lang="en-US" dirty="0"/>
              <a:t>90% Confident</a:t>
            </a:r>
            <a:endParaRPr lang="en-US" i="1" dirty="0">
              <a:solidFill>
                <a:srgbClr val="FF0000"/>
              </a:solidFill>
            </a:endParaRPr>
          </a:p>
          <a:p>
            <a:pPr marL="342900" indent="-342900">
              <a:buAutoNum type="alphaLcParenR"/>
            </a:pPr>
            <a:r>
              <a:rPr lang="en-US" dirty="0"/>
              <a:t>95% Confident</a:t>
            </a:r>
            <a:endParaRPr lang="en-US" i="1" dirty="0">
              <a:solidFill>
                <a:srgbClr val="FF0000"/>
              </a:solidFill>
            </a:endParaRPr>
          </a:p>
          <a:p>
            <a:pPr marL="342900" indent="-342900">
              <a:buAutoNum type="alphaLcParenR"/>
            </a:pPr>
            <a:endParaRPr lang="en-US" dirty="0"/>
          </a:p>
          <a:p>
            <a:r>
              <a:rPr lang="en-US" dirty="0"/>
              <a:t>Find the % Confidence based on the following Critical Value</a:t>
            </a:r>
          </a:p>
          <a:p>
            <a:endParaRPr lang="en-US" dirty="0"/>
          </a:p>
          <a:p>
            <a:r>
              <a:rPr lang="en-US" dirty="0"/>
              <a:t>c) Z* = 1.281</a:t>
            </a:r>
          </a:p>
        </p:txBody>
      </p:sp>
      <p:pic>
        <p:nvPicPr>
          <p:cNvPr id="33" name="Picture 32">
            <a:extLst>
              <a:ext uri="{FF2B5EF4-FFF2-40B4-BE49-F238E27FC236}">
                <a16:creationId xmlns:a16="http://schemas.microsoft.com/office/drawing/2014/main" id="{8C622DBE-B73A-A440-A130-F2D7B02B5BCF}"/>
              </a:ext>
            </a:extLst>
          </p:cNvPr>
          <p:cNvPicPr>
            <a:picLocks noChangeAspect="1"/>
          </p:cNvPicPr>
          <p:nvPr/>
        </p:nvPicPr>
        <p:blipFill>
          <a:blip r:embed="rId4"/>
          <a:stretch>
            <a:fillRect/>
          </a:stretch>
        </p:blipFill>
        <p:spPr>
          <a:xfrm>
            <a:off x="9377447" y="5571697"/>
            <a:ext cx="1354395" cy="1179200"/>
          </a:xfrm>
          <a:prstGeom prst="rect">
            <a:avLst/>
          </a:prstGeom>
        </p:spPr>
      </p:pic>
    </p:spTree>
    <p:extLst>
      <p:ext uri="{BB962C8B-B14F-4D97-AF65-F5344CB8AC3E}">
        <p14:creationId xmlns:p14="http://schemas.microsoft.com/office/powerpoint/2010/main" val="420722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F2DD-6802-7841-9E6B-F99668E4B135}"/>
              </a:ext>
            </a:extLst>
          </p:cNvPr>
          <p:cNvSpPr>
            <a:spLocks noGrp="1"/>
          </p:cNvSpPr>
          <p:nvPr>
            <p:ph type="title"/>
          </p:nvPr>
        </p:nvSpPr>
        <p:spPr>
          <a:xfrm>
            <a:off x="358898" y="0"/>
            <a:ext cx="10515600" cy="1325563"/>
          </a:xfrm>
        </p:spPr>
        <p:txBody>
          <a:bodyPr/>
          <a:lstStyle/>
          <a:p>
            <a:r>
              <a:rPr lang="en-US" dirty="0"/>
              <a:t>LCQ Solution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7B81F8-CEA9-FB4E-9C97-05797F224AAB}"/>
                  </a:ext>
                </a:extLst>
              </p:cNvPr>
              <p:cNvSpPr txBox="1"/>
              <p:nvPr/>
            </p:nvSpPr>
            <p:spPr>
              <a:xfrm>
                <a:off x="358898" y="1265236"/>
                <a:ext cx="11474204" cy="5319918"/>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u="sng" dirty="0"/>
                  <a:t>Mini LCQ</a:t>
                </a:r>
              </a:p>
              <a:p>
                <a:endParaRPr lang="en-US" u="sng" dirty="0"/>
              </a:p>
              <a:p>
                <a:r>
                  <a:rPr lang="en-US" dirty="0"/>
                  <a:t>Find the Critical Values for the following Confidence Levels:</a:t>
                </a:r>
              </a:p>
              <a:p>
                <a:endParaRPr lang="en-US" dirty="0"/>
              </a:p>
              <a:p>
                <a:pPr marL="342900" indent="-342900">
                  <a:buAutoNum type="alphaLcParenR"/>
                </a:pPr>
                <a:r>
                  <a:rPr lang="en-US" dirty="0"/>
                  <a:t>90% Confident -&gt; </a:t>
                </a:r>
                <a:r>
                  <a:rPr lang="en-US" i="1" dirty="0">
                    <a:solidFill>
                      <a:srgbClr val="FF0000"/>
                    </a:solidFill>
                  </a:rPr>
                  <a:t>Z* = </a:t>
                </a:r>
                <a:r>
                  <a:rPr lang="en-US" i="1" dirty="0" err="1">
                    <a:solidFill>
                      <a:srgbClr val="FF0000"/>
                    </a:solidFill>
                  </a:rPr>
                  <a:t>invNorm</a:t>
                </a:r>
                <a:r>
                  <a:rPr lang="en-US" i="1" dirty="0">
                    <a:solidFill>
                      <a:srgbClr val="FF0000"/>
                    </a:solidFill>
                  </a:rPr>
                  <a:t>(area = 0.05, mean = 0, </a:t>
                </a:r>
                <a:r>
                  <a:rPr lang="en-US" i="1" dirty="0" err="1">
                    <a:solidFill>
                      <a:srgbClr val="FF0000"/>
                    </a:solidFill>
                  </a:rPr>
                  <a:t>sd</a:t>
                </a:r>
                <a:r>
                  <a:rPr lang="en-US" i="1" dirty="0">
                    <a:solidFill>
                      <a:srgbClr val="FF0000"/>
                    </a:solidFill>
                  </a:rPr>
                  <a:t> = 1) = -1.645</a:t>
                </a:r>
              </a:p>
              <a:p>
                <a:r>
                  <a:rPr lang="en-US" i="1" dirty="0">
                    <a:solidFill>
                      <a:srgbClr val="7030A0"/>
                    </a:solidFill>
                  </a:rPr>
                  <a:t> area = </a:t>
                </a:r>
                <a14:m>
                  <m:oMath xmlns:m="http://schemas.openxmlformats.org/officeDocument/2006/math">
                    <m:f>
                      <m:fPr>
                        <m:ctrlPr>
                          <a:rPr lang="en-US" i="1">
                            <a:solidFill>
                              <a:srgbClr val="7030A0"/>
                            </a:solidFill>
                            <a:latin typeface="Cambria Math" panose="02040503050406030204" pitchFamily="18" charset="0"/>
                          </a:rPr>
                        </m:ctrlPr>
                      </m:fPr>
                      <m:num>
                        <m:r>
                          <a:rPr lang="en-US" b="0" i="1">
                            <a:solidFill>
                              <a:srgbClr val="7030A0"/>
                            </a:solidFill>
                            <a:latin typeface="Cambria Math" panose="02040503050406030204" pitchFamily="18" charset="0"/>
                          </a:rPr>
                          <m:t>1−</m:t>
                        </m:r>
                        <m:r>
                          <a:rPr lang="en-US" b="0" i="1">
                            <a:solidFill>
                              <a:srgbClr val="7030A0"/>
                            </a:solidFill>
                            <a:latin typeface="Cambria Math" panose="02040503050406030204" pitchFamily="18" charset="0"/>
                          </a:rPr>
                          <m:t>𝐶</m:t>
                        </m:r>
                      </m:num>
                      <m:den>
                        <m:r>
                          <a:rPr lang="en-US" b="0" i="1">
                            <a:solidFill>
                              <a:srgbClr val="7030A0"/>
                            </a:solidFill>
                            <a:latin typeface="Cambria Math" panose="02040503050406030204" pitchFamily="18" charset="0"/>
                          </a:rPr>
                          <m:t>2</m:t>
                        </m:r>
                      </m:den>
                    </m:f>
                    <m:r>
                      <a:rPr lang="en-US" b="0" i="1" smtClean="0">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b="0" i="1">
                            <a:solidFill>
                              <a:srgbClr val="7030A0"/>
                            </a:solidFill>
                            <a:latin typeface="Cambria Math" panose="02040503050406030204" pitchFamily="18" charset="0"/>
                          </a:rPr>
                          <m:t>1−</m:t>
                        </m:r>
                        <m:r>
                          <a:rPr lang="en-US" b="0" i="1" smtClean="0">
                            <a:solidFill>
                              <a:srgbClr val="7030A0"/>
                            </a:solidFill>
                            <a:latin typeface="Cambria Math" panose="02040503050406030204" pitchFamily="18" charset="0"/>
                          </a:rPr>
                          <m:t>0.9</m:t>
                        </m:r>
                      </m:num>
                      <m:den>
                        <m:r>
                          <a:rPr lang="en-US" b="0" i="1">
                            <a:solidFill>
                              <a:srgbClr val="7030A0"/>
                            </a:solidFill>
                            <a:latin typeface="Cambria Math" panose="02040503050406030204" pitchFamily="18" charset="0"/>
                          </a:rPr>
                          <m:t>2</m:t>
                        </m:r>
                      </m:den>
                    </m:f>
                    <m:r>
                      <a:rPr lang="en-US" b="0" i="1" smtClean="0">
                        <a:solidFill>
                          <a:srgbClr val="7030A0"/>
                        </a:solidFill>
                        <a:latin typeface="Cambria Math" panose="02040503050406030204" pitchFamily="18" charset="0"/>
                      </a:rPr>
                      <m:t>=0.05</m:t>
                    </m:r>
                  </m:oMath>
                </a14:m>
                <a:endParaRPr lang="en-US" i="1" dirty="0">
                  <a:solidFill>
                    <a:srgbClr val="FF0000"/>
                  </a:solidFill>
                </a:endParaRPr>
              </a:p>
              <a:p>
                <a:pPr marL="342900" indent="-342900">
                  <a:buAutoNum type="alphaLcParenR"/>
                </a:pPr>
                <a:endParaRPr lang="en-US" i="1" dirty="0">
                  <a:solidFill>
                    <a:srgbClr val="FF0000"/>
                  </a:solidFill>
                </a:endParaRPr>
              </a:p>
              <a:p>
                <a:pPr marL="342900" indent="-342900">
                  <a:buAutoNum type="alphaLcParenR"/>
                </a:pPr>
                <a:endParaRPr lang="en-US" i="1" dirty="0">
                  <a:solidFill>
                    <a:srgbClr val="FF0000"/>
                  </a:solidFill>
                </a:endParaRPr>
              </a:p>
              <a:p>
                <a:pPr marL="342900" indent="-342900">
                  <a:buAutoNum type="alphaLcParenR"/>
                </a:pPr>
                <a:endParaRPr lang="en-US" i="1" dirty="0">
                  <a:solidFill>
                    <a:srgbClr val="FF0000"/>
                  </a:solidFill>
                </a:endParaRPr>
              </a:p>
              <a:p>
                <a:pPr marL="342900" indent="-342900">
                  <a:buAutoNum type="alphaLcParenR"/>
                </a:pPr>
                <a:r>
                  <a:rPr lang="en-US" dirty="0"/>
                  <a:t>95% Confident -&gt; </a:t>
                </a:r>
                <a:r>
                  <a:rPr lang="en-US" i="1" dirty="0">
                    <a:solidFill>
                      <a:srgbClr val="FF0000"/>
                    </a:solidFill>
                  </a:rPr>
                  <a:t>Z* = </a:t>
                </a:r>
                <a:r>
                  <a:rPr lang="en-US" i="1" dirty="0" err="1">
                    <a:solidFill>
                      <a:srgbClr val="FF0000"/>
                    </a:solidFill>
                  </a:rPr>
                  <a:t>invNorm</a:t>
                </a:r>
                <a:r>
                  <a:rPr lang="en-US" i="1" dirty="0">
                    <a:solidFill>
                      <a:srgbClr val="FF0000"/>
                    </a:solidFill>
                  </a:rPr>
                  <a:t>(area = 0.95+0.025, mean = 0, </a:t>
                </a:r>
                <a:r>
                  <a:rPr lang="en-US" i="1" dirty="0" err="1">
                    <a:solidFill>
                      <a:srgbClr val="FF0000"/>
                    </a:solidFill>
                  </a:rPr>
                  <a:t>sd</a:t>
                </a:r>
                <a:r>
                  <a:rPr lang="en-US" i="1" dirty="0">
                    <a:solidFill>
                      <a:srgbClr val="FF0000"/>
                    </a:solidFill>
                  </a:rPr>
                  <a:t> = 1) = 1.96 </a:t>
                </a:r>
              </a:p>
              <a:p>
                <a:pPr lvl="3"/>
                <a:r>
                  <a:rPr lang="en-US" i="1" dirty="0">
                    <a:solidFill>
                      <a:srgbClr val="7030A0"/>
                    </a:solidFill>
                  </a:rPr>
                  <a:t>(because they are symmetric, could find the upper one as well)</a:t>
                </a:r>
              </a:p>
              <a:p>
                <a:pPr lvl="3"/>
                <a:endParaRPr lang="en-US" i="1" dirty="0">
                  <a:solidFill>
                    <a:srgbClr val="7030A0"/>
                  </a:solidFill>
                </a:endParaRPr>
              </a:p>
              <a:p>
                <a:r>
                  <a:rPr lang="en-US" dirty="0"/>
                  <a:t>Find the % Confidence based on the following Critical Value</a:t>
                </a:r>
              </a:p>
              <a:p>
                <a:endParaRPr lang="en-US" dirty="0"/>
              </a:p>
              <a:p>
                <a:r>
                  <a:rPr lang="en-US" dirty="0"/>
                  <a:t>c) Z* = 1.281 -&gt; </a:t>
                </a:r>
                <a:r>
                  <a:rPr lang="en-US" i="1" dirty="0" err="1">
                    <a:solidFill>
                      <a:srgbClr val="FF0000"/>
                    </a:solidFill>
                  </a:rPr>
                  <a:t>normalcdf</a:t>
                </a:r>
                <a:r>
                  <a:rPr lang="en-US" i="1" dirty="0">
                    <a:solidFill>
                      <a:srgbClr val="FF0000"/>
                    </a:solidFill>
                  </a:rPr>
                  <a:t>(lower = -1.281, upper = 1.281, mean = 0, </a:t>
                </a:r>
                <a:r>
                  <a:rPr lang="en-US" i="1" dirty="0" err="1">
                    <a:solidFill>
                      <a:srgbClr val="FF0000"/>
                    </a:solidFill>
                  </a:rPr>
                  <a:t>sd</a:t>
                </a:r>
                <a:r>
                  <a:rPr lang="en-US" i="1" dirty="0">
                    <a:solidFill>
                      <a:srgbClr val="FF0000"/>
                    </a:solidFill>
                  </a:rPr>
                  <a:t> = 1) = 0.80 -&gt; 80% Confident</a:t>
                </a:r>
              </a:p>
              <a:p>
                <a:endParaRPr lang="en-US" i="1" dirty="0">
                  <a:solidFill>
                    <a:srgbClr val="FF0000"/>
                  </a:solidFill>
                </a:endParaRPr>
              </a:p>
              <a:p>
                <a:endParaRPr lang="en-US" i="1" dirty="0">
                  <a:solidFill>
                    <a:srgbClr val="FF0000"/>
                  </a:solidFill>
                </a:endParaRPr>
              </a:p>
              <a:p>
                <a:endParaRPr lang="en-US" i="1" dirty="0">
                  <a:solidFill>
                    <a:srgbClr val="FF0000"/>
                  </a:solidFill>
                </a:endParaRPr>
              </a:p>
            </p:txBody>
          </p:sp>
        </mc:Choice>
        <mc:Fallback xmlns="">
          <p:sp>
            <p:nvSpPr>
              <p:cNvPr id="5" name="TextBox 4">
                <a:extLst>
                  <a:ext uri="{FF2B5EF4-FFF2-40B4-BE49-F238E27FC236}">
                    <a16:creationId xmlns:a16="http://schemas.microsoft.com/office/drawing/2014/main" id="{9B7B81F8-CEA9-FB4E-9C97-05797F224AAB}"/>
                  </a:ext>
                </a:extLst>
              </p:cNvPr>
              <p:cNvSpPr txBox="1">
                <a:spLocks noRot="1" noChangeAspect="1" noMove="1" noResize="1" noEditPoints="1" noAdjustHandles="1" noChangeArrowheads="1" noChangeShapeType="1" noTextEdit="1"/>
              </p:cNvSpPr>
              <p:nvPr/>
            </p:nvSpPr>
            <p:spPr>
              <a:xfrm>
                <a:off x="358898" y="1265236"/>
                <a:ext cx="11474204" cy="5319918"/>
              </a:xfrm>
              <a:prstGeom prst="rect">
                <a:avLst/>
              </a:prstGeom>
              <a:blipFill>
                <a:blip r:embed="rId2"/>
                <a:stretch>
                  <a:fillRect l="-331" t="-476"/>
                </a:stretch>
              </a:blipFill>
              <a:ln/>
            </p:spPr>
            <p:txBody>
              <a:bodyPr/>
              <a:lstStyle/>
              <a:p>
                <a:r>
                  <a:rPr lang="en-US">
                    <a:noFill/>
                  </a:rPr>
                  <a:t> </a:t>
                </a:r>
              </a:p>
            </p:txBody>
          </p:sp>
        </mc:Fallback>
      </mc:AlternateContent>
      <p:pic>
        <p:nvPicPr>
          <p:cNvPr id="45" name="Picture 44">
            <a:extLst>
              <a:ext uri="{FF2B5EF4-FFF2-40B4-BE49-F238E27FC236}">
                <a16:creationId xmlns:a16="http://schemas.microsoft.com/office/drawing/2014/main" id="{4251A01D-D116-6D46-8BEE-17E77CEC4A46}"/>
              </a:ext>
            </a:extLst>
          </p:cNvPr>
          <p:cNvPicPr>
            <a:picLocks noChangeAspect="1"/>
          </p:cNvPicPr>
          <p:nvPr/>
        </p:nvPicPr>
        <p:blipFill>
          <a:blip r:embed="rId3"/>
          <a:stretch>
            <a:fillRect/>
          </a:stretch>
        </p:blipFill>
        <p:spPr>
          <a:xfrm>
            <a:off x="6400799" y="381992"/>
            <a:ext cx="2540239" cy="1766488"/>
          </a:xfrm>
          <a:prstGeom prst="rect">
            <a:avLst/>
          </a:prstGeom>
        </p:spPr>
      </p:pic>
      <p:pic>
        <p:nvPicPr>
          <p:cNvPr id="1069" name="Picture 1068">
            <a:extLst>
              <a:ext uri="{FF2B5EF4-FFF2-40B4-BE49-F238E27FC236}">
                <a16:creationId xmlns:a16="http://schemas.microsoft.com/office/drawing/2014/main" id="{46D8E4CA-3452-1942-B798-B9D7AC0EFD70}"/>
              </a:ext>
            </a:extLst>
          </p:cNvPr>
          <p:cNvPicPr>
            <a:picLocks noChangeAspect="1"/>
          </p:cNvPicPr>
          <p:nvPr/>
        </p:nvPicPr>
        <p:blipFill>
          <a:blip r:embed="rId4"/>
          <a:stretch>
            <a:fillRect/>
          </a:stretch>
        </p:blipFill>
        <p:spPr>
          <a:xfrm>
            <a:off x="8115959" y="2943033"/>
            <a:ext cx="3004539" cy="1766488"/>
          </a:xfrm>
          <a:prstGeom prst="rect">
            <a:avLst/>
          </a:prstGeom>
        </p:spPr>
      </p:pic>
      <p:pic>
        <p:nvPicPr>
          <p:cNvPr id="1087" name="Picture 1086">
            <a:extLst>
              <a:ext uri="{FF2B5EF4-FFF2-40B4-BE49-F238E27FC236}">
                <a16:creationId xmlns:a16="http://schemas.microsoft.com/office/drawing/2014/main" id="{E3D0C742-E639-2244-989E-B70D5C27A67F}"/>
              </a:ext>
            </a:extLst>
          </p:cNvPr>
          <p:cNvPicPr>
            <a:picLocks noChangeAspect="1"/>
          </p:cNvPicPr>
          <p:nvPr/>
        </p:nvPicPr>
        <p:blipFill>
          <a:blip r:embed="rId5"/>
          <a:stretch>
            <a:fillRect/>
          </a:stretch>
        </p:blipFill>
        <p:spPr>
          <a:xfrm>
            <a:off x="9618228" y="5057266"/>
            <a:ext cx="2241550" cy="1643803"/>
          </a:xfrm>
          <a:prstGeom prst="rect">
            <a:avLst/>
          </a:prstGeom>
        </p:spPr>
      </p:pic>
    </p:spTree>
    <p:extLst>
      <p:ext uri="{BB962C8B-B14F-4D97-AF65-F5344CB8AC3E}">
        <p14:creationId xmlns:p14="http://schemas.microsoft.com/office/powerpoint/2010/main" val="188967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1273-5D1B-A74C-AC13-80BCA83A5953}"/>
              </a:ext>
            </a:extLst>
          </p:cNvPr>
          <p:cNvSpPr>
            <a:spLocks noGrp="1"/>
          </p:cNvSpPr>
          <p:nvPr>
            <p:ph type="title"/>
          </p:nvPr>
        </p:nvSpPr>
        <p:spPr>
          <a:xfrm>
            <a:off x="838200" y="167501"/>
            <a:ext cx="10515600" cy="1325563"/>
          </a:xfrm>
        </p:spPr>
        <p:txBody>
          <a:bodyPr/>
          <a:lstStyle/>
          <a:p>
            <a:r>
              <a:rPr lang="en-US" dirty="0"/>
              <a:t>Final Confidence Interval for </a:t>
            </a:r>
            <a:r>
              <a:rPr lang="en-US" i="1" dirty="0"/>
              <a:t>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D96D9-BD5D-284F-A2A4-F8784D545B0A}"/>
                  </a:ext>
                </a:extLst>
              </p:cNvPr>
              <p:cNvSpPr>
                <a:spLocks noGrp="1"/>
              </p:cNvSpPr>
              <p:nvPr>
                <p:ph idx="1"/>
              </p:nvPr>
            </p:nvSpPr>
            <p:spPr>
              <a:xfrm>
                <a:off x="838200" y="1377126"/>
                <a:ext cx="10515600" cy="4351338"/>
              </a:xfrm>
            </p:spPr>
            <p:txBody>
              <a:bodyPr/>
              <a:lstStyle/>
              <a:p>
                <a:pPr marL="0" indent="0">
                  <a:buNone/>
                </a:pPr>
                <a:r>
                  <a:rPr lang="en-US" u="sng" dirty="0"/>
                  <a:t>1 Proportion Z Interval</a:t>
                </a:r>
              </a:p>
              <a:p>
                <a:pPr marL="0" indent="0">
                  <a:buNone/>
                </a:pPr>
                <a:endParaRPr lang="en-US" u="sng" dirty="0"/>
              </a:p>
              <a:p>
                <a:pPr marL="0" indent="0">
                  <a:buNone/>
                </a:pPr>
                <a:r>
                  <a:rPr lang="en-US" dirty="0"/>
                  <a:t>C.I. = Point Estimate ± Margin of Error</a:t>
                </a:r>
              </a:p>
              <a:p>
                <a:pPr marL="0" indent="0">
                  <a:buNone/>
                </a:pPr>
                <a:r>
                  <a:rPr lang="en-US" dirty="0"/>
                  <a: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𝑍</m:t>
                        </m:r>
                      </m:e>
                      <m:sup>
                        <m:r>
                          <a:rPr lang="en-US" b="0" i="1" dirty="0" smtClean="0">
                            <a:latin typeface="Cambria Math" panose="02040503050406030204" pitchFamily="18" charset="0"/>
                          </a:rPr>
                          <m:t>∗</m:t>
                        </m:r>
                      </m:sup>
                    </m:sSup>
                    <m:sSub>
                      <m:sSubPr>
                        <m:ctrlPr>
                          <a:rPr lang="en-US" i="1">
                            <a:latin typeface="Cambria Math" panose="02040503050406030204" pitchFamily="18" charset="0"/>
                          </a:rPr>
                        </m:ctrlPr>
                      </m:sSubPr>
                      <m:e>
                        <m:r>
                          <a:rPr lang="en-US" b="0" i="1" smtClean="0">
                            <a:latin typeface="Cambria Math"/>
                            <a:ea typeface="Cambria Math"/>
                          </a:rPr>
                          <m:t>𝜎</m:t>
                        </m:r>
                      </m:e>
                      <m:sub>
                        <m:acc>
                          <m:accPr>
                            <m:chr m:val="̂"/>
                            <m:ctrlPr>
                              <a:rPr lang="en-US" i="1">
                                <a:latin typeface="Cambria Math" panose="02040503050406030204" pitchFamily="18" charset="0"/>
                              </a:rPr>
                            </m:ctrlPr>
                          </m:accPr>
                          <m:e>
                            <m:r>
                              <a:rPr lang="en-US" b="0" i="1" smtClean="0">
                                <a:latin typeface="Cambria Math"/>
                              </a:rPr>
                              <m:t>𝑝</m:t>
                            </m:r>
                          </m:e>
                        </m:acc>
                      </m:sub>
                    </m:sSub>
                  </m:oMath>
                </a14:m>
                <a:endParaRPr lang="en-US" dirty="0"/>
              </a:p>
              <a:p>
                <a:pPr marL="0" indent="0">
                  <a:buNone/>
                </a:pP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dirty="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𝑍</m:t>
                        </m:r>
                      </m:e>
                      <m:sup>
                        <m:r>
                          <a:rPr lang="en-US" b="0" i="1" dirty="0" smtClean="0">
                            <a:latin typeface="Cambria Math" panose="02040503050406030204" pitchFamily="18" charset="0"/>
                          </a:rPr>
                          <m:t>∗</m:t>
                        </m:r>
                      </m:sup>
                    </m:sSup>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r>
                              <a:rPr lang="en-US" i="1">
                                <a:latin typeface="Cambria Math"/>
                              </a:rPr>
                              <m:t>(1−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a:rPr>
                              <m:t>)</m:t>
                            </m:r>
                          </m:num>
                          <m:den>
                            <m:r>
                              <a:rPr lang="en-US" i="1">
                                <a:latin typeface="Cambria Math"/>
                              </a:rPr>
                              <m:t>𝑛</m:t>
                            </m:r>
                          </m:den>
                        </m:f>
                      </m:e>
                    </m:rad>
                  </m:oMath>
                </a14:m>
                <a:r>
                  <a:rPr lang="en-US" dirty="0"/>
                  <a:t>     →      </a:t>
                </a:r>
                <a14:m>
                  <m:oMath xmlns:m="http://schemas.openxmlformats.org/officeDocument/2006/math">
                    <m:d>
                      <m:dPr>
                        <m:ctrlPr>
                          <a:rPr lang="en-US" sz="1800" i="1" dirty="0">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r>
                          <a:rPr lang="en-US" sz="1800" i="1">
                            <a:latin typeface="Cambria Math" panose="02040503050406030204" pitchFamily="18" charset="0"/>
                          </a:rPr>
                          <m:t>−</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𝑍</m:t>
                            </m:r>
                          </m:e>
                          <m:sup>
                            <m:r>
                              <a:rPr lang="en-US" sz="1800" i="1" dirty="0">
                                <a:latin typeface="Cambria Math" panose="02040503050406030204" pitchFamily="18" charset="0"/>
                              </a:rPr>
                              <m:t>∗</m:t>
                            </m:r>
                          </m:sup>
                        </m:sSup>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𝑝</m:t>
                                    </m:r>
                                  </m:e>
                                </m:acc>
                                <m:d>
                                  <m:dPr>
                                    <m:ctrlPr>
                                      <a:rPr lang="en-US" sz="1800" i="1">
                                        <a:latin typeface="Cambria Math" panose="02040503050406030204" pitchFamily="18" charset="0"/>
                                      </a:rPr>
                                    </m:ctrlPr>
                                  </m:dPr>
                                  <m:e>
                                    <m:r>
                                      <a:rPr lang="en-US" sz="1800" i="1">
                                        <a:latin typeface="Cambria Math"/>
                                      </a:rPr>
                                      <m:t>1−</m:t>
                                    </m:r>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e>
                                </m:d>
                              </m:num>
                              <m:den>
                                <m:r>
                                  <a:rPr lang="en-US" sz="1800" i="1">
                                    <a:latin typeface="Cambria Math"/>
                                  </a:rPr>
                                  <m:t>𝑛</m:t>
                                </m:r>
                              </m:den>
                            </m:f>
                          </m:e>
                        </m:rad>
                        <m:r>
                          <a:rPr lang="en-US" sz="1800" b="0" i="1" smtClean="0">
                            <a:latin typeface="Cambria Math" panose="02040503050406030204" pitchFamily="18" charset="0"/>
                          </a:rPr>
                          <m:t>,</m:t>
                        </m:r>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r>
                          <a:rPr lang="en-US" sz="1800" b="0" i="1" smtClean="0">
                            <a:latin typeface="Cambria Math" panose="02040503050406030204" pitchFamily="18" charset="0"/>
                          </a:rPr>
                          <m:t>+</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𝑍</m:t>
                            </m:r>
                          </m:e>
                          <m:sup>
                            <m:r>
                              <a:rPr lang="en-US" sz="1800" i="1" dirty="0">
                                <a:latin typeface="Cambria Math" panose="02040503050406030204" pitchFamily="18" charset="0"/>
                              </a:rPr>
                              <m:t>∗</m:t>
                            </m:r>
                          </m:sup>
                        </m:sSup>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𝑝</m:t>
                                    </m:r>
                                  </m:e>
                                </m:acc>
                                <m:d>
                                  <m:dPr>
                                    <m:ctrlPr>
                                      <a:rPr lang="en-US" sz="1800" i="1">
                                        <a:latin typeface="Cambria Math" panose="02040503050406030204" pitchFamily="18" charset="0"/>
                                      </a:rPr>
                                    </m:ctrlPr>
                                  </m:dPr>
                                  <m:e>
                                    <m:r>
                                      <a:rPr lang="en-US" sz="1800" i="1">
                                        <a:latin typeface="Cambria Math"/>
                                      </a:rPr>
                                      <m:t>1−</m:t>
                                    </m:r>
                                    <m:acc>
                                      <m:accPr>
                                        <m:chr m:val="̂"/>
                                        <m:ctrlPr>
                                          <a:rPr lang="en-US" sz="1800" i="1">
                                            <a:latin typeface="Cambria Math" panose="02040503050406030204" pitchFamily="18" charset="0"/>
                                          </a:rPr>
                                        </m:ctrlPr>
                                      </m:accPr>
                                      <m:e>
                                        <m:r>
                                          <a:rPr lang="en-US" sz="1800" i="1">
                                            <a:latin typeface="Cambria Math" panose="02040503050406030204" pitchFamily="18" charset="0"/>
                                          </a:rPr>
                                          <m:t>𝑝</m:t>
                                        </m:r>
                                      </m:e>
                                    </m:acc>
                                  </m:e>
                                </m:d>
                              </m:num>
                              <m:den>
                                <m:r>
                                  <a:rPr lang="en-US" sz="1800" i="1">
                                    <a:latin typeface="Cambria Math"/>
                                  </a:rPr>
                                  <m:t>𝑛</m:t>
                                </m:r>
                              </m:den>
                            </m:f>
                          </m:e>
                        </m:rad>
                      </m:e>
                    </m:d>
                  </m:oMath>
                </a14:m>
                <a:endParaRPr lang="en-US" dirty="0"/>
              </a:p>
            </p:txBody>
          </p:sp>
        </mc:Choice>
        <mc:Fallback xmlns="">
          <p:sp>
            <p:nvSpPr>
              <p:cNvPr id="3" name="Content Placeholder 2">
                <a:extLst>
                  <a:ext uri="{FF2B5EF4-FFF2-40B4-BE49-F238E27FC236}">
                    <a16:creationId xmlns:a16="http://schemas.microsoft.com/office/drawing/2014/main" id="{5C8D96D9-BD5D-284F-A2A4-F8784D545B0A}"/>
                  </a:ext>
                </a:extLst>
              </p:cNvPr>
              <p:cNvSpPr>
                <a:spLocks noGrp="1" noRot="1" noChangeAspect="1" noMove="1" noResize="1" noEditPoints="1" noAdjustHandles="1" noChangeArrowheads="1" noChangeShapeType="1" noTextEdit="1"/>
              </p:cNvSpPr>
              <p:nvPr>
                <p:ph idx="1"/>
              </p:nvPr>
            </p:nvSpPr>
            <p:spPr>
              <a:xfrm>
                <a:off x="838200" y="1377126"/>
                <a:ext cx="10515600" cy="4351338"/>
              </a:xfrm>
              <a:blipFill>
                <a:blip r:embed="rId2"/>
                <a:stretch>
                  <a:fillRect l="-120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4B0F85-BC55-8948-8B37-B1224E611A02}"/>
                  </a:ext>
                </a:extLst>
              </p:cNvPr>
              <p:cNvSpPr txBox="1"/>
              <p:nvPr/>
            </p:nvSpPr>
            <p:spPr>
              <a:xfrm>
                <a:off x="7442200" y="1690688"/>
                <a:ext cx="3733800" cy="129394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t>Recall</a:t>
                </a:r>
                <a:r>
                  <a:rPr lang="en-US" dirty="0"/>
                  <a:t>: Our point estimate is the sample proportion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𝑛</m:t>
                        </m:r>
                      </m:den>
                    </m:f>
                  </m:oMath>
                </a14:m>
                <a:r>
                  <a:rPr lang="en-US" dirty="0"/>
                  <a:t>, which represents the number of success divided by the sample size.  </a:t>
                </a:r>
              </a:p>
            </p:txBody>
          </p:sp>
        </mc:Choice>
        <mc:Fallback xmlns="">
          <p:sp>
            <p:nvSpPr>
              <p:cNvPr id="4" name="TextBox 3">
                <a:extLst>
                  <a:ext uri="{FF2B5EF4-FFF2-40B4-BE49-F238E27FC236}">
                    <a16:creationId xmlns:a16="http://schemas.microsoft.com/office/drawing/2014/main" id="{814B0F85-BC55-8948-8B37-B1224E611A02}"/>
                  </a:ext>
                </a:extLst>
              </p:cNvPr>
              <p:cNvSpPr txBox="1">
                <a:spLocks noRot="1" noChangeAspect="1" noMove="1" noResize="1" noEditPoints="1" noAdjustHandles="1" noChangeArrowheads="1" noChangeShapeType="1" noTextEdit="1"/>
              </p:cNvSpPr>
              <p:nvPr/>
            </p:nvSpPr>
            <p:spPr>
              <a:xfrm>
                <a:off x="7442200" y="1690688"/>
                <a:ext cx="3733800" cy="1293944"/>
              </a:xfrm>
              <a:prstGeom prst="rect">
                <a:avLst/>
              </a:prstGeom>
              <a:blipFill>
                <a:blip r:embed="rId3"/>
                <a:stretch>
                  <a:fillRect l="-1351" t="-962"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41A9D1-0AAD-BE43-B1C7-EE58F149E96E}"/>
                  </a:ext>
                </a:extLst>
              </p:cNvPr>
              <p:cNvSpPr txBox="1"/>
              <p:nvPr/>
            </p:nvSpPr>
            <p:spPr>
              <a:xfrm>
                <a:off x="1041400" y="4649877"/>
                <a:ext cx="6096000" cy="19690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indent="0">
                  <a:buNone/>
                </a:pPr>
                <a:r>
                  <a:rPr lang="en-US" u="sng" dirty="0"/>
                  <a:t>Don’t forget to </a:t>
                </a:r>
                <a:r>
                  <a:rPr lang="en-US" sz="1800" b="1" u="sng" dirty="0"/>
                  <a:t>Check the Conditions</a:t>
                </a:r>
              </a:p>
              <a:p>
                <a:pPr marL="0" indent="0">
                  <a:buNone/>
                </a:pPr>
                <a:endParaRPr lang="en-US" sz="1800" b="1" u="sng" dirty="0"/>
              </a:p>
              <a:p>
                <a:pPr>
                  <a:buFont typeface="Wingdings" pitchFamily="2" charset="2"/>
                  <a:buChar char="ü"/>
                </a:pPr>
                <a:r>
                  <a:rPr lang="en-US" sz="1800" dirty="0"/>
                  <a:t>Randomization Condition</a:t>
                </a:r>
              </a:p>
              <a:p>
                <a:pPr lvl="1"/>
                <a:r>
                  <a:rPr lang="en-US" sz="1600" dirty="0"/>
                  <a:t>Need to have a random sample</a:t>
                </a:r>
              </a:p>
              <a:p>
                <a:pPr>
                  <a:buFont typeface="Wingdings" pitchFamily="2" charset="2"/>
                  <a:buChar char="ü"/>
                </a:pPr>
                <a:r>
                  <a:rPr lang="en-US" sz="1800" dirty="0"/>
                  <a:t>Large Enough Sample Condition</a:t>
                </a:r>
              </a:p>
              <a:p>
                <a:pPr lvl="1"/>
                <a14:m>
                  <m:oMath xmlns:m="http://schemas.openxmlformats.org/officeDocument/2006/math">
                    <m:r>
                      <a:rPr lang="en-US" sz="1600" b="0" i="1" smtClean="0">
                        <a:latin typeface="Cambria Math" panose="02040503050406030204" pitchFamily="18" charset="0"/>
                      </a:rPr>
                      <m:t>𝑛</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r>
                      <a:rPr lang="en-US" sz="1600" b="0" i="1" smtClean="0">
                        <a:latin typeface="Cambria Math" panose="02040503050406030204" pitchFamily="18" charset="0"/>
                      </a:rPr>
                      <m:t>≥5</m:t>
                    </m:r>
                  </m:oMath>
                </a14:m>
                <a:r>
                  <a:rPr lang="en-US" sz="1600" dirty="0"/>
                  <a:t>AND </a:t>
                </a:r>
                <a14:m>
                  <m:oMath xmlns:m="http://schemas.openxmlformats.org/officeDocument/2006/math">
                    <m:r>
                      <a:rPr lang="en-US" sz="1600" i="1">
                        <a:latin typeface="Cambria Math" panose="02040503050406030204" pitchFamily="18" charset="0"/>
                      </a:rPr>
                      <m:t>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𝑝</m:t>
                            </m:r>
                          </m:e>
                        </m:acc>
                      </m:e>
                    </m:d>
                    <m:r>
                      <a:rPr lang="en-US" sz="1600" b="0" i="1" smtClean="0">
                        <a:latin typeface="Cambria Math" panose="02040503050406030204" pitchFamily="18" charset="0"/>
                      </a:rPr>
                      <m:t>=</m:t>
                    </m:r>
                    <m:r>
                      <a:rPr lang="en-US" sz="1600" b="0" i="1" smtClean="0">
                        <a:latin typeface="Cambria Math" panose="02040503050406030204" pitchFamily="18" charset="0"/>
                      </a:rPr>
                      <m:t>𝑛</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𝑞</m:t>
                        </m:r>
                      </m:e>
                    </m:acc>
                    <m:r>
                      <a:rPr lang="en-US" sz="1600" i="1">
                        <a:latin typeface="Cambria Math" panose="02040503050406030204" pitchFamily="18" charset="0"/>
                      </a:rPr>
                      <m:t>≥5</m:t>
                    </m:r>
                  </m:oMath>
                </a14:m>
                <a:r>
                  <a:rPr lang="en-US" sz="1600" dirty="0"/>
                  <a:t> OR</a:t>
                </a:r>
              </a:p>
              <a:p>
                <a:pPr lvl="1"/>
                <a:r>
                  <a:rPr lang="en-US" sz="1600" dirty="0"/>
                  <a:t>AT LEAST 5 successes and 5 failures from the sample</a:t>
                </a:r>
              </a:p>
            </p:txBody>
          </p:sp>
        </mc:Choice>
        <mc:Fallback xmlns="">
          <p:sp>
            <p:nvSpPr>
              <p:cNvPr id="6" name="TextBox 5">
                <a:extLst>
                  <a:ext uri="{FF2B5EF4-FFF2-40B4-BE49-F238E27FC236}">
                    <a16:creationId xmlns:a16="http://schemas.microsoft.com/office/drawing/2014/main" id="{C541A9D1-0AAD-BE43-B1C7-EE58F149E96E}"/>
                  </a:ext>
                </a:extLst>
              </p:cNvPr>
              <p:cNvSpPr txBox="1">
                <a:spLocks noRot="1" noChangeAspect="1" noMove="1" noResize="1" noEditPoints="1" noAdjustHandles="1" noChangeArrowheads="1" noChangeShapeType="1" noTextEdit="1"/>
              </p:cNvSpPr>
              <p:nvPr/>
            </p:nvSpPr>
            <p:spPr>
              <a:xfrm>
                <a:off x="1041400" y="4649877"/>
                <a:ext cx="6096000" cy="1969065"/>
              </a:xfrm>
              <a:prstGeom prst="rect">
                <a:avLst/>
              </a:prstGeom>
              <a:blipFill>
                <a:blip r:embed="rId4"/>
                <a:stretch>
                  <a:fillRect l="-830" t="-1274" b="-1274"/>
                </a:stretch>
              </a:blipFill>
            </p:spPr>
            <p:txBody>
              <a:bodyPr/>
              <a:lstStyle/>
              <a:p>
                <a:r>
                  <a:rPr lang="en-US">
                    <a:noFill/>
                  </a:rPr>
                  <a:t> </a:t>
                </a:r>
              </a:p>
            </p:txBody>
          </p:sp>
        </mc:Fallback>
      </mc:AlternateContent>
    </p:spTree>
    <p:extLst>
      <p:ext uri="{BB962C8B-B14F-4D97-AF65-F5344CB8AC3E}">
        <p14:creationId xmlns:p14="http://schemas.microsoft.com/office/powerpoint/2010/main" val="3819444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A486-7009-3341-AB82-F5E00D9F6A43}"/>
              </a:ext>
            </a:extLst>
          </p:cNvPr>
          <p:cNvSpPr>
            <a:spLocks noGrp="1"/>
          </p:cNvSpPr>
          <p:nvPr>
            <p:ph type="title"/>
          </p:nvPr>
        </p:nvSpPr>
        <p:spPr>
          <a:xfrm>
            <a:off x="400878" y="-33185"/>
            <a:ext cx="10515600" cy="1325563"/>
          </a:xfrm>
        </p:spPr>
        <p:txBody>
          <a:bodyPr/>
          <a:lstStyle/>
          <a:p>
            <a:r>
              <a:rPr lang="en-US" dirty="0"/>
              <a:t>Interpreting Confidence Intervals</a:t>
            </a:r>
          </a:p>
        </p:txBody>
      </p:sp>
      <p:sp>
        <p:nvSpPr>
          <p:cNvPr id="3" name="Content Placeholder 2">
            <a:extLst>
              <a:ext uri="{FF2B5EF4-FFF2-40B4-BE49-F238E27FC236}">
                <a16:creationId xmlns:a16="http://schemas.microsoft.com/office/drawing/2014/main" id="{7408E7C7-16E6-1A41-9E25-AA5A00F1161B}"/>
              </a:ext>
            </a:extLst>
          </p:cNvPr>
          <p:cNvSpPr>
            <a:spLocks noGrp="1"/>
          </p:cNvSpPr>
          <p:nvPr>
            <p:ph idx="1"/>
          </p:nvPr>
        </p:nvSpPr>
        <p:spPr>
          <a:xfrm>
            <a:off x="400878" y="1070250"/>
            <a:ext cx="11181522" cy="5787749"/>
          </a:xfrm>
        </p:spPr>
        <p:txBody>
          <a:bodyPr>
            <a:normAutofit lnSpcReduction="10000"/>
          </a:bodyPr>
          <a:lstStyle/>
          <a:p>
            <a:pPr marL="0" indent="0">
              <a:buNone/>
            </a:pPr>
            <a:r>
              <a:rPr lang="en-US" sz="2000" u="sng" dirty="0"/>
              <a:t>General Structure</a:t>
            </a:r>
          </a:p>
          <a:p>
            <a:pPr marL="0" indent="0">
              <a:buNone/>
            </a:pPr>
            <a:endParaRPr lang="en-US" sz="2000" dirty="0"/>
          </a:p>
          <a:p>
            <a:pPr marL="0" indent="0">
              <a:buNone/>
            </a:pPr>
            <a:r>
              <a:rPr lang="en-US" sz="2000" dirty="0"/>
              <a:t>I am </a:t>
            </a:r>
            <a:r>
              <a:rPr lang="en-US" sz="2000" u="sng" dirty="0"/>
              <a:t>% confident</a:t>
            </a:r>
            <a:r>
              <a:rPr lang="en-US" sz="2000" dirty="0"/>
              <a:t> that the true/population </a:t>
            </a:r>
            <a:r>
              <a:rPr lang="en-US" sz="2000" u="sng" dirty="0"/>
              <a:t>parameter + context</a:t>
            </a:r>
            <a:r>
              <a:rPr lang="en-US" sz="2000" dirty="0"/>
              <a:t> is between </a:t>
            </a:r>
            <a:r>
              <a:rPr lang="en-US" sz="2000" u="sng" dirty="0"/>
              <a:t>(lower bound)</a:t>
            </a:r>
            <a:r>
              <a:rPr lang="en-US" sz="2000" dirty="0"/>
              <a:t> and </a:t>
            </a:r>
            <a:r>
              <a:rPr lang="en-US" sz="2000" u="sng" dirty="0"/>
              <a:t>(upper bound)</a:t>
            </a:r>
            <a:r>
              <a:rPr lang="en-US" sz="2000" dirty="0"/>
              <a:t>.</a:t>
            </a:r>
          </a:p>
          <a:p>
            <a:pPr marL="0" indent="0">
              <a:buNone/>
            </a:pPr>
            <a:endParaRPr lang="en-US" sz="2000" dirty="0"/>
          </a:p>
          <a:p>
            <a:pPr marL="0" indent="0">
              <a:buNone/>
            </a:pPr>
            <a:r>
              <a:rPr lang="en-US" sz="2000" u="sng" dirty="0"/>
              <a:t>Example</a:t>
            </a:r>
          </a:p>
          <a:p>
            <a:pPr marL="0" indent="0">
              <a:buSzPts val="1400"/>
              <a:buNone/>
            </a:pPr>
            <a:r>
              <a:rPr lang="en-US" sz="2000" dirty="0"/>
              <a:t>95% CI = (0.05, 0.25)</a:t>
            </a:r>
          </a:p>
          <a:p>
            <a:pPr>
              <a:buSzPts val="1400"/>
            </a:pPr>
            <a:r>
              <a:rPr lang="en-US" sz="2000" dirty="0"/>
              <a:t>We are </a:t>
            </a:r>
            <a:r>
              <a:rPr lang="en-US" sz="2000" dirty="0">
                <a:solidFill>
                  <a:srgbClr val="0070C0"/>
                </a:solidFill>
              </a:rPr>
              <a:t>95% confident </a:t>
            </a:r>
            <a:r>
              <a:rPr lang="en-US" sz="2000" dirty="0"/>
              <a:t>that the </a:t>
            </a:r>
            <a:r>
              <a:rPr lang="en-US" sz="2000" dirty="0">
                <a:solidFill>
                  <a:schemeClr val="accent2">
                    <a:lumMod val="75000"/>
                  </a:schemeClr>
                </a:solidFill>
              </a:rPr>
              <a:t>true (population) proportion of all Columbus residents who enjoy running </a:t>
            </a:r>
            <a:r>
              <a:rPr lang="en-US" sz="2000" dirty="0"/>
              <a:t>is </a:t>
            </a:r>
            <a:r>
              <a:rPr lang="en-US" sz="2000" dirty="0">
                <a:solidFill>
                  <a:schemeClr val="accent4">
                    <a:lumMod val="75000"/>
                  </a:schemeClr>
                </a:solidFill>
              </a:rPr>
              <a:t>between 0.05 and 0.25.</a:t>
            </a:r>
            <a:endParaRPr lang="en-US" sz="2000" dirty="0"/>
          </a:p>
          <a:p>
            <a:pPr marL="0" indent="0">
              <a:buSzPts val="1400"/>
              <a:buNone/>
            </a:pPr>
            <a:endParaRPr lang="en-US" sz="1600" dirty="0"/>
          </a:p>
          <a:p>
            <a:pPr marL="0" indent="0">
              <a:buSzPts val="1400"/>
              <a:buNone/>
            </a:pPr>
            <a:r>
              <a:rPr lang="en-US" sz="2400" u="sng" dirty="0"/>
              <a:t>3</a:t>
            </a:r>
            <a:r>
              <a:rPr lang="en-US" sz="2400" u="sng"/>
              <a:t> </a:t>
            </a:r>
            <a:r>
              <a:rPr lang="en-US" sz="2400" u="sng" dirty="0"/>
              <a:t>Pieces</a:t>
            </a:r>
          </a:p>
          <a:p>
            <a:pPr marL="342900" indent="-342900">
              <a:buSzPts val="1400"/>
              <a:buFont typeface="+mj-lt"/>
              <a:buAutoNum type="arabicPeriod"/>
            </a:pPr>
            <a:r>
              <a:rPr lang="en-US" sz="1600" dirty="0">
                <a:solidFill>
                  <a:schemeClr val="accent1"/>
                </a:solidFill>
              </a:rPr>
              <a:t>95% Confident: This is a Confidence Statement</a:t>
            </a:r>
          </a:p>
          <a:p>
            <a:pPr lvl="1">
              <a:buSzPts val="1400"/>
            </a:pPr>
            <a:r>
              <a:rPr lang="en-US" sz="1600" dirty="0"/>
              <a:t>Tells us what percent off ALL possible samples result in a CI that captures the true proportion.</a:t>
            </a:r>
          </a:p>
          <a:p>
            <a:pPr marL="342900" indent="-342900">
              <a:buSzPts val="1400"/>
              <a:buFont typeface="+mj-lt"/>
              <a:buAutoNum type="arabicPeriod"/>
            </a:pPr>
            <a:r>
              <a:rPr lang="en-US" sz="1600" dirty="0">
                <a:solidFill>
                  <a:schemeClr val="accent2">
                    <a:lumMod val="75000"/>
                  </a:schemeClr>
                </a:solidFill>
              </a:rPr>
              <a:t>Parameter + Context: We are talking about population proportions.</a:t>
            </a:r>
          </a:p>
          <a:p>
            <a:pPr lvl="1">
              <a:buSzPts val="1400"/>
            </a:pPr>
            <a:r>
              <a:rPr lang="en-US" sz="1600" dirty="0"/>
              <a:t>But what population proportion??? We ALWAYS need context.</a:t>
            </a:r>
          </a:p>
          <a:p>
            <a:pPr marL="457200" indent="-457200">
              <a:buSzPts val="1400"/>
              <a:buFont typeface="+mj-lt"/>
              <a:buAutoNum type="arabicPeriod"/>
            </a:pPr>
            <a:r>
              <a:rPr lang="en-US" sz="1600" dirty="0">
                <a:solidFill>
                  <a:schemeClr val="accent4">
                    <a:lumMod val="75000"/>
                  </a:schemeClr>
                </a:solidFill>
              </a:rPr>
              <a:t>Interval: The range of plausible values!</a:t>
            </a:r>
          </a:p>
          <a:p>
            <a:pPr lvl="1">
              <a:buSzPts val="1400"/>
            </a:pPr>
            <a:r>
              <a:rPr lang="en-US" sz="1600" dirty="0"/>
              <a:t>Uses our sample statistic and MOE.</a:t>
            </a:r>
          </a:p>
          <a:p>
            <a:pPr marL="0" indent="0">
              <a:buNone/>
            </a:pPr>
            <a:endParaRPr lang="en-US" sz="2000" dirty="0"/>
          </a:p>
          <a:p>
            <a:pPr marL="0" indent="0">
              <a:buNone/>
            </a:pPr>
            <a:endParaRPr lang="en-US" sz="2000" dirty="0"/>
          </a:p>
          <a:p>
            <a:pPr marL="0" indent="0">
              <a:buNone/>
            </a:pPr>
            <a:endParaRPr lang="en-US" sz="2000" b="1"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405188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A486-7009-3341-AB82-F5E00D9F6A43}"/>
              </a:ext>
            </a:extLst>
          </p:cNvPr>
          <p:cNvSpPr>
            <a:spLocks noGrp="1"/>
          </p:cNvSpPr>
          <p:nvPr>
            <p:ph type="title"/>
          </p:nvPr>
        </p:nvSpPr>
        <p:spPr>
          <a:xfrm>
            <a:off x="400878" y="-33185"/>
            <a:ext cx="10515600" cy="1325563"/>
          </a:xfrm>
        </p:spPr>
        <p:txBody>
          <a:bodyPr/>
          <a:lstStyle/>
          <a:p>
            <a:r>
              <a:rPr lang="en-US" dirty="0"/>
              <a:t>Interpreting Confidence Intervals</a:t>
            </a:r>
          </a:p>
        </p:txBody>
      </p:sp>
      <p:sp>
        <p:nvSpPr>
          <p:cNvPr id="3" name="Content Placeholder 2">
            <a:extLst>
              <a:ext uri="{FF2B5EF4-FFF2-40B4-BE49-F238E27FC236}">
                <a16:creationId xmlns:a16="http://schemas.microsoft.com/office/drawing/2014/main" id="{7408E7C7-16E6-1A41-9E25-AA5A00F1161B}"/>
              </a:ext>
            </a:extLst>
          </p:cNvPr>
          <p:cNvSpPr>
            <a:spLocks noGrp="1"/>
          </p:cNvSpPr>
          <p:nvPr>
            <p:ph idx="1"/>
          </p:nvPr>
        </p:nvSpPr>
        <p:spPr>
          <a:xfrm>
            <a:off x="400878" y="1070251"/>
            <a:ext cx="10515600" cy="5277540"/>
          </a:xfrm>
        </p:spPr>
        <p:txBody>
          <a:bodyPr>
            <a:normAutofit fontScale="92500" lnSpcReduction="20000"/>
          </a:bodyPr>
          <a:lstStyle/>
          <a:p>
            <a:pPr marL="0" indent="0">
              <a:buNone/>
            </a:pPr>
            <a:r>
              <a:rPr lang="en-US" sz="2000" u="sng" dirty="0"/>
              <a:t>Confidence Interval Interpretation Visualized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100" b="1" dirty="0"/>
              <a:t>Very Important!</a:t>
            </a:r>
          </a:p>
          <a:p>
            <a:r>
              <a:rPr lang="en-US" sz="2100" dirty="0"/>
              <a:t>The confidence level is NOT the probability the parameter is in the interval.</a:t>
            </a:r>
          </a:p>
          <a:p>
            <a:r>
              <a:rPr lang="en-US" sz="2100" dirty="0"/>
              <a:t>It refers to the long run capture rate (i.e. over many, many intervals constructed in the same way).</a:t>
            </a:r>
          </a:p>
          <a:p>
            <a:r>
              <a:rPr lang="en-US" sz="2100" dirty="0"/>
              <a:t>Either the interval contains the parameter or it does not.</a:t>
            </a:r>
          </a:p>
          <a:p>
            <a:endParaRPr lang="en-US" dirty="0"/>
          </a:p>
          <a:p>
            <a:pPr marL="0" indent="0">
              <a:buNone/>
            </a:pPr>
            <a:endParaRPr lang="en-US" sz="2200" b="1" dirty="0"/>
          </a:p>
          <a:p>
            <a:pPr marL="0" indent="0">
              <a:buNone/>
            </a:pPr>
            <a:endParaRPr lang="en-US" sz="2200" dirty="0"/>
          </a:p>
          <a:p>
            <a:pPr marL="0" indent="0">
              <a:buNone/>
            </a:pPr>
            <a:endParaRPr lang="en-US" sz="2200" dirty="0"/>
          </a:p>
        </p:txBody>
      </p:sp>
      <p:pic>
        <p:nvPicPr>
          <p:cNvPr id="8" name="Picture 7">
            <a:extLst>
              <a:ext uri="{FF2B5EF4-FFF2-40B4-BE49-F238E27FC236}">
                <a16:creationId xmlns:a16="http://schemas.microsoft.com/office/drawing/2014/main" id="{60D31B80-C9B8-784E-92A6-F0DB6479010E}"/>
              </a:ext>
            </a:extLst>
          </p:cNvPr>
          <p:cNvPicPr>
            <a:picLocks noChangeAspect="1"/>
          </p:cNvPicPr>
          <p:nvPr/>
        </p:nvPicPr>
        <p:blipFill>
          <a:blip r:embed="rId2"/>
          <a:stretch>
            <a:fillRect/>
          </a:stretch>
        </p:blipFill>
        <p:spPr>
          <a:xfrm>
            <a:off x="670891" y="1620354"/>
            <a:ext cx="6299200" cy="3060700"/>
          </a:xfrm>
          <a:prstGeom prst="rect">
            <a:avLst/>
          </a:prstGeom>
        </p:spPr>
      </p:pic>
      <p:sp>
        <p:nvSpPr>
          <p:cNvPr id="4" name="TextBox 3">
            <a:extLst>
              <a:ext uri="{FF2B5EF4-FFF2-40B4-BE49-F238E27FC236}">
                <a16:creationId xmlns:a16="http://schemas.microsoft.com/office/drawing/2014/main" id="{3F8ADD55-C923-4146-B208-3FF55E92ED7B}"/>
              </a:ext>
            </a:extLst>
          </p:cNvPr>
          <p:cNvSpPr txBox="1"/>
          <p:nvPr/>
        </p:nvSpPr>
        <p:spPr>
          <a:xfrm>
            <a:off x="9646540" y="3321743"/>
            <a:ext cx="1412951" cy="369332"/>
          </a:xfrm>
          <a:prstGeom prst="rect">
            <a:avLst/>
          </a:prstGeom>
          <a:noFill/>
        </p:spPr>
        <p:txBody>
          <a:bodyPr wrap="none" rtlCol="0">
            <a:spAutoFit/>
          </a:bodyPr>
          <a:lstStyle/>
          <a:p>
            <a:r>
              <a:rPr lang="en-US" dirty="0">
                <a:hlinkClick r:id="rId3"/>
              </a:rPr>
              <a:t>Dope applet!</a:t>
            </a:r>
            <a:endParaRPr lang="en-US" dirty="0"/>
          </a:p>
        </p:txBody>
      </p:sp>
    </p:spTree>
    <p:extLst>
      <p:ext uri="{BB962C8B-B14F-4D97-AF65-F5344CB8AC3E}">
        <p14:creationId xmlns:p14="http://schemas.microsoft.com/office/powerpoint/2010/main" val="365671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27D8-5B01-CC47-9698-9F075ED8DC31}"/>
              </a:ext>
            </a:extLst>
          </p:cNvPr>
          <p:cNvSpPr>
            <a:spLocks noGrp="1"/>
          </p:cNvSpPr>
          <p:nvPr>
            <p:ph type="title"/>
          </p:nvPr>
        </p:nvSpPr>
        <p:spPr>
          <a:xfrm>
            <a:off x="838200" y="0"/>
            <a:ext cx="10515600" cy="1325563"/>
          </a:xfrm>
        </p:spPr>
        <p:txBody>
          <a:bodyPr/>
          <a:lstStyle/>
          <a:p>
            <a:r>
              <a:rPr lang="en-US" dirty="0"/>
              <a:t>Summarizing LCQ!</a:t>
            </a:r>
          </a:p>
        </p:txBody>
      </p:sp>
      <p:sp>
        <p:nvSpPr>
          <p:cNvPr id="3" name="Content Placeholder 2">
            <a:extLst>
              <a:ext uri="{FF2B5EF4-FFF2-40B4-BE49-F238E27FC236}">
                <a16:creationId xmlns:a16="http://schemas.microsoft.com/office/drawing/2014/main" id="{D2A94225-C2B1-3842-A6B5-B7FD5FE882AD}"/>
              </a:ext>
            </a:extLst>
          </p:cNvPr>
          <p:cNvSpPr>
            <a:spLocks noGrp="1"/>
          </p:cNvSpPr>
          <p:nvPr>
            <p:ph idx="1"/>
          </p:nvPr>
        </p:nvSpPr>
        <p:spPr>
          <a:xfrm>
            <a:off x="838200" y="1127125"/>
            <a:ext cx="10515600" cy="1082675"/>
          </a:xfrm>
          <a:ln>
            <a:solidFill>
              <a:srgbClr val="00B050"/>
            </a:solidFill>
          </a:ln>
        </p:spPr>
        <p:txBody>
          <a:bodyPr>
            <a:normAutofit fontScale="92500" lnSpcReduction="20000"/>
          </a:bodyPr>
          <a:lstStyle/>
          <a:p>
            <a:pPr marL="0" indent="0">
              <a:buNone/>
            </a:pPr>
            <a:r>
              <a:rPr lang="en-US" sz="2000" b="1" u="sng" dirty="0"/>
              <a:t>Setup</a:t>
            </a:r>
          </a:p>
          <a:p>
            <a:pPr marL="0" indent="0">
              <a:buNone/>
            </a:pPr>
            <a:r>
              <a:rPr lang="en-US" sz="2000" dirty="0"/>
              <a:t>A </a:t>
            </a:r>
            <a:r>
              <a:rPr lang="en-US" sz="2000" dirty="0" err="1"/>
              <a:t>NatGeo</a:t>
            </a:r>
            <a:r>
              <a:rPr lang="en-US" sz="2000" dirty="0"/>
              <a:t> Poll interviewed 1200 hiking enthusiasts and asked “Are you more afraid of spiders or snakes???” Out of the 1200 people, 768 responded “</a:t>
            </a:r>
            <a:r>
              <a:rPr lang="en-US" sz="2000" dirty="0" err="1"/>
              <a:t>Ewww</a:t>
            </a:r>
            <a:r>
              <a:rPr lang="en-US" sz="2000" dirty="0"/>
              <a:t>, snakes….”. </a:t>
            </a:r>
            <a:r>
              <a:rPr lang="en-US" sz="2000" b="1" dirty="0"/>
              <a:t>Calculate</a:t>
            </a:r>
            <a:r>
              <a:rPr lang="en-US" sz="2000" dirty="0"/>
              <a:t> and </a:t>
            </a:r>
            <a:r>
              <a:rPr lang="en-US" sz="2000" b="1" dirty="0"/>
              <a:t>interpret</a:t>
            </a:r>
            <a:r>
              <a:rPr lang="en-US" sz="2000" dirty="0"/>
              <a:t> the corresponding </a:t>
            </a:r>
            <a:r>
              <a:rPr lang="en-US" sz="2000" i="1" dirty="0"/>
              <a:t>95% confidence interval</a:t>
            </a:r>
            <a:r>
              <a:rPr lang="en-US" sz="2000" dirty="0"/>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55DFE3-FA9E-2845-A685-523A3DE3047E}"/>
                  </a:ext>
                </a:extLst>
              </p:cNvPr>
              <p:cNvSpPr txBox="1"/>
              <p:nvPr/>
            </p:nvSpPr>
            <p:spPr>
              <a:xfrm>
                <a:off x="838200" y="2362200"/>
                <a:ext cx="10401300" cy="4247317"/>
              </a:xfrm>
              <a:prstGeom prst="rect">
                <a:avLst/>
              </a:prstGeom>
              <a:noFill/>
            </p:spPr>
            <p:txBody>
              <a:bodyPr wrap="square" rtlCol="0">
                <a:spAutoFit/>
              </a:bodyPr>
              <a:lstStyle/>
              <a:p>
                <a:r>
                  <a:rPr lang="en-US" b="1" u="sng" dirty="0">
                    <a:solidFill>
                      <a:schemeClr val="tx1"/>
                    </a:solidFill>
                  </a:rPr>
                  <a:t>Solution</a:t>
                </a:r>
              </a:p>
              <a:p>
                <a:endParaRPr lang="en-US" b="1" i="1" u="sng" dirty="0">
                  <a:solidFill>
                    <a:schemeClr val="tx1"/>
                  </a:solidFill>
                </a:endParaRPr>
              </a:p>
              <a:p>
                <a:pPr marL="285750" indent="-285750">
                  <a:buFont typeface="Arial" panose="020B0604020202020204" pitchFamily="34" charset="0"/>
                  <a:buChar char="•"/>
                </a:pPr>
                <a:r>
                  <a:rPr lang="en-US" i="1" dirty="0">
                    <a:solidFill>
                      <a:schemeClr val="tx1"/>
                    </a:solidFill>
                  </a:rPr>
                  <a:t>p =</a:t>
                </a:r>
              </a:p>
              <a:p>
                <a:pPr marL="285750" indent="-285750">
                  <a:buFont typeface="Arial" panose="020B0604020202020204" pitchFamily="34" charset="0"/>
                  <a:buChar char="•"/>
                </a:pPr>
                <a:endParaRPr lang="en-US" i="1" dirty="0">
                  <a:solidFill>
                    <a:schemeClr val="tx1"/>
                  </a:solidFill>
                </a:endParaRPr>
              </a:p>
              <a:p>
                <a:pPr marL="285750" indent="-285750">
                  <a:buFont typeface="Arial" panose="020B0604020202020204" pitchFamily="34" charset="0"/>
                  <a:buChar char="•"/>
                </a:pPr>
                <a14:m>
                  <m:oMath xmlns:m="http://schemas.openxmlformats.org/officeDocument/2006/math">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𝑝</m:t>
                        </m:r>
                      </m:e>
                    </m:acc>
                    <m:r>
                      <a:rPr lang="en-US" i="1" dirty="0" smtClean="0">
                        <a:solidFill>
                          <a:schemeClr val="tx1"/>
                        </a:solidFill>
                        <a:latin typeface="Cambria Math" panose="02040503050406030204" pitchFamily="18" charset="0"/>
                      </a:rPr>
                      <m:t>=</m:t>
                    </m:r>
                  </m:oMath>
                </a14:m>
                <a:r>
                  <a:rPr lang="en-US" i="1" dirty="0">
                    <a:solidFill>
                      <a:schemeClr val="tx1"/>
                    </a:solidFill>
                  </a:rPr>
                  <a:t> </a:t>
                </a:r>
              </a:p>
              <a:p>
                <a:pPr marL="285750" indent="-285750">
                  <a:buFont typeface="Arial" panose="020B0604020202020204" pitchFamily="34" charset="0"/>
                  <a:buChar char="•"/>
                </a:pPr>
                <a:endParaRPr lang="en-US" i="1" dirty="0">
                  <a:solidFill>
                    <a:schemeClr val="tx1"/>
                  </a:solidFill>
                </a:endParaRPr>
              </a:p>
              <a:p>
                <a:pPr marL="285750" indent="-285750">
                  <a:buFont typeface="Arial" panose="020B0604020202020204" pitchFamily="34" charset="0"/>
                  <a:buChar char="•"/>
                </a:pPr>
                <a:r>
                  <a:rPr lang="en-US" i="1" dirty="0"/>
                  <a:t>CV = </a:t>
                </a:r>
              </a:p>
              <a:p>
                <a:pPr marL="285750" indent="-285750">
                  <a:buFont typeface="Arial" panose="020B0604020202020204" pitchFamily="34" charset="0"/>
                  <a:buChar char="•"/>
                </a:pPr>
                <a:endParaRPr lang="en-US" i="1" dirty="0">
                  <a:solidFill>
                    <a:srgbClr val="FF0000"/>
                  </a:solidFill>
                </a:endParaRPr>
              </a:p>
              <a:p>
                <a:pPr marL="285750" indent="-285750">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rPr>
                      <m:t>𝑆𝐸</m:t>
                    </m:r>
                    <m:r>
                      <a:rPr lang="en-US" b="0" i="1" dirty="0" smtClean="0">
                        <a:solidFill>
                          <a:schemeClr val="tx1"/>
                        </a:solidFill>
                        <a:latin typeface="Cambria Math" panose="02040503050406030204" pitchFamily="18" charset="0"/>
                      </a:rPr>
                      <m:t>=</m:t>
                    </m:r>
                  </m:oMath>
                </a14:m>
                <a:endParaRPr lang="en-US" i="1" dirty="0">
                  <a:solidFill>
                    <a:srgbClr val="FF0000"/>
                  </a:solidFill>
                </a:endParaRPr>
              </a:p>
              <a:p>
                <a:pPr marL="285750" indent="-285750">
                  <a:buFont typeface="Arial" panose="020B0604020202020204" pitchFamily="34" charset="0"/>
                  <a:buChar char="•"/>
                </a:pPr>
                <a:endParaRPr lang="en-US" i="1" dirty="0">
                  <a:solidFill>
                    <a:srgbClr val="FF0000"/>
                  </a:solidFill>
                </a:endParaRPr>
              </a:p>
              <a:p>
                <a:pPr marL="285750" indent="-285750">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rPr>
                      <m:t>𝑀𝑂</m:t>
                    </m:r>
                    <m:r>
                      <a:rPr lang="en-US" b="0" i="1" dirty="0" smtClean="0">
                        <a:solidFill>
                          <a:schemeClr val="tx1"/>
                        </a:solidFill>
                        <a:latin typeface="Cambria Math" panose="02040503050406030204" pitchFamily="18" charset="0"/>
                      </a:rPr>
                      <m:t>𝐸</m:t>
                    </m:r>
                    <m:r>
                      <a:rPr lang="en-US" i="1" dirty="0" smtClean="0">
                        <a:solidFill>
                          <a:schemeClr val="tx1"/>
                        </a:solidFill>
                        <a:latin typeface="Cambria Math" panose="02040503050406030204" pitchFamily="18" charset="0"/>
                      </a:rPr>
                      <m:t>=</m:t>
                    </m:r>
                  </m:oMath>
                </a14:m>
                <a:endParaRPr lang="en-US" i="1" dirty="0">
                  <a:solidFill>
                    <a:schemeClr val="tx1"/>
                  </a:solidFill>
                </a:endParaRPr>
              </a:p>
              <a:p>
                <a:pPr marL="285750" indent="-285750">
                  <a:buFont typeface="Arial" panose="020B0604020202020204" pitchFamily="34" charset="0"/>
                  <a:buChar char="•"/>
                </a:pPr>
                <a:endParaRPr lang="en-US" i="1" dirty="0">
                  <a:solidFill>
                    <a:schemeClr val="tx1"/>
                  </a:solidFill>
                </a:endParaRPr>
              </a:p>
              <a:p>
                <a:pPr marL="285750" indent="-285750">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rPr>
                      <m:t>95% </m:t>
                    </m:r>
                    <m:r>
                      <a:rPr lang="en-US" i="1" dirty="0" smtClean="0">
                        <a:solidFill>
                          <a:schemeClr val="tx1"/>
                        </a:solidFill>
                        <a:latin typeface="Cambria Math" panose="02040503050406030204" pitchFamily="18" charset="0"/>
                      </a:rPr>
                      <m:t>𝐶𝐼</m:t>
                    </m:r>
                    <m:r>
                      <a:rPr lang="en-US" b="0" i="1" dirty="0" smtClean="0">
                        <a:solidFill>
                          <a:schemeClr val="tx1"/>
                        </a:solidFill>
                        <a:latin typeface="Cambria Math" panose="02040503050406030204" pitchFamily="18" charset="0"/>
                      </a:rPr>
                      <m:t>=</m:t>
                    </m:r>
                  </m:oMath>
                </a14:m>
                <a:endParaRPr lang="en-US" b="0" i="1" dirty="0">
                  <a:solidFill>
                    <a:schemeClr val="tx1"/>
                  </a:solidFill>
                </a:endParaRPr>
              </a:p>
              <a:p>
                <a:pPr marL="285750" indent="-285750">
                  <a:buFont typeface="Arial" panose="020B0604020202020204" pitchFamily="34" charset="0"/>
                  <a:buChar char="•"/>
                </a:pPr>
                <a:endParaRPr lang="en-US" b="0" i="1" dirty="0">
                  <a:solidFill>
                    <a:schemeClr val="tx1"/>
                  </a:solidFill>
                </a:endParaRPr>
              </a:p>
              <a:p>
                <a:pPr marL="285750" indent="-285750">
                  <a:buFont typeface="Arial" panose="020B0604020202020204" pitchFamily="34" charset="0"/>
                  <a:buChar char="•"/>
                </a:pPr>
                <a:r>
                  <a:rPr lang="en-US" i="1" dirty="0"/>
                  <a:t>Interpretation:</a:t>
                </a:r>
                <a:endParaRPr lang="en-US" dirty="0">
                  <a:solidFill>
                    <a:schemeClr val="tx1"/>
                  </a:solidFill>
                </a:endParaRPr>
              </a:p>
            </p:txBody>
          </p:sp>
        </mc:Choice>
        <mc:Fallback xmlns="">
          <p:sp>
            <p:nvSpPr>
              <p:cNvPr id="4" name="TextBox 3">
                <a:extLst>
                  <a:ext uri="{FF2B5EF4-FFF2-40B4-BE49-F238E27FC236}">
                    <a16:creationId xmlns:a16="http://schemas.microsoft.com/office/drawing/2014/main" id="{B855DFE3-FA9E-2845-A685-523A3DE3047E}"/>
                  </a:ext>
                </a:extLst>
              </p:cNvPr>
              <p:cNvSpPr txBox="1">
                <a:spLocks noRot="1" noChangeAspect="1" noMove="1" noResize="1" noEditPoints="1" noAdjustHandles="1" noChangeArrowheads="1" noChangeShapeType="1" noTextEdit="1"/>
              </p:cNvSpPr>
              <p:nvPr/>
            </p:nvSpPr>
            <p:spPr>
              <a:xfrm>
                <a:off x="838200" y="2362200"/>
                <a:ext cx="10401300" cy="4247317"/>
              </a:xfrm>
              <a:prstGeom prst="rect">
                <a:avLst/>
              </a:prstGeom>
              <a:blipFill>
                <a:blip r:embed="rId2"/>
                <a:stretch>
                  <a:fillRect l="-610" t="-896" b="-1194"/>
                </a:stretch>
              </a:blipFill>
            </p:spPr>
            <p:txBody>
              <a:bodyPr/>
              <a:lstStyle/>
              <a:p>
                <a:r>
                  <a:rPr lang="en-US">
                    <a:noFill/>
                  </a:rPr>
                  <a:t> </a:t>
                </a:r>
              </a:p>
            </p:txBody>
          </p:sp>
        </mc:Fallback>
      </mc:AlternateContent>
    </p:spTree>
    <p:extLst>
      <p:ext uri="{BB962C8B-B14F-4D97-AF65-F5344CB8AC3E}">
        <p14:creationId xmlns:p14="http://schemas.microsoft.com/office/powerpoint/2010/main" val="229339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27D8-5B01-CC47-9698-9F075ED8DC31}"/>
              </a:ext>
            </a:extLst>
          </p:cNvPr>
          <p:cNvSpPr>
            <a:spLocks noGrp="1"/>
          </p:cNvSpPr>
          <p:nvPr>
            <p:ph type="title"/>
          </p:nvPr>
        </p:nvSpPr>
        <p:spPr>
          <a:xfrm>
            <a:off x="838200" y="0"/>
            <a:ext cx="10515600" cy="1325563"/>
          </a:xfrm>
        </p:spPr>
        <p:txBody>
          <a:bodyPr/>
          <a:lstStyle/>
          <a:p>
            <a:r>
              <a:rPr lang="en-US" dirty="0"/>
              <a:t>Summarizing LCQ!</a:t>
            </a:r>
          </a:p>
        </p:txBody>
      </p:sp>
      <p:sp>
        <p:nvSpPr>
          <p:cNvPr id="3" name="Content Placeholder 2">
            <a:extLst>
              <a:ext uri="{FF2B5EF4-FFF2-40B4-BE49-F238E27FC236}">
                <a16:creationId xmlns:a16="http://schemas.microsoft.com/office/drawing/2014/main" id="{D2A94225-C2B1-3842-A6B5-B7FD5FE882AD}"/>
              </a:ext>
            </a:extLst>
          </p:cNvPr>
          <p:cNvSpPr>
            <a:spLocks noGrp="1"/>
          </p:cNvSpPr>
          <p:nvPr>
            <p:ph idx="1"/>
          </p:nvPr>
        </p:nvSpPr>
        <p:spPr>
          <a:xfrm>
            <a:off x="838200" y="1127125"/>
            <a:ext cx="10515600" cy="1082675"/>
          </a:xfrm>
          <a:ln>
            <a:solidFill>
              <a:srgbClr val="00B050"/>
            </a:solidFill>
          </a:ln>
        </p:spPr>
        <p:txBody>
          <a:bodyPr>
            <a:normAutofit fontScale="92500" lnSpcReduction="20000"/>
          </a:bodyPr>
          <a:lstStyle/>
          <a:p>
            <a:pPr marL="0" indent="0">
              <a:buNone/>
            </a:pPr>
            <a:r>
              <a:rPr lang="en-US" sz="2000" b="1" u="sng" dirty="0"/>
              <a:t>Setup</a:t>
            </a:r>
          </a:p>
          <a:p>
            <a:pPr marL="0" indent="0">
              <a:buNone/>
            </a:pPr>
            <a:r>
              <a:rPr lang="en-US" sz="2000" dirty="0"/>
              <a:t>A </a:t>
            </a:r>
            <a:r>
              <a:rPr lang="en-US" sz="2000" dirty="0" err="1"/>
              <a:t>NatGeo</a:t>
            </a:r>
            <a:r>
              <a:rPr lang="en-US" sz="2000" dirty="0"/>
              <a:t> Poll interviewed 1200 hiking enthusiasts and asked “Are you more afraid of spiders or snakes???” Out of the 1200 people, 768 responded “</a:t>
            </a:r>
            <a:r>
              <a:rPr lang="en-US" sz="2000" dirty="0" err="1"/>
              <a:t>Ewww</a:t>
            </a:r>
            <a:r>
              <a:rPr lang="en-US" sz="2000" dirty="0"/>
              <a:t>, snakes….”. </a:t>
            </a:r>
            <a:r>
              <a:rPr lang="en-US" sz="2000" b="1" dirty="0"/>
              <a:t>Calculate</a:t>
            </a:r>
            <a:r>
              <a:rPr lang="en-US" sz="2000" dirty="0"/>
              <a:t> and </a:t>
            </a:r>
            <a:r>
              <a:rPr lang="en-US" sz="2000" b="1" dirty="0"/>
              <a:t>interpret</a:t>
            </a:r>
            <a:r>
              <a:rPr lang="en-US" sz="2000" dirty="0"/>
              <a:t> the corresponding </a:t>
            </a:r>
            <a:r>
              <a:rPr lang="en-US" sz="2000" i="1" dirty="0"/>
              <a:t>95% confidence interval</a:t>
            </a:r>
            <a:r>
              <a:rPr lang="en-US" sz="2000" dirty="0"/>
              <a: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55DFE3-FA9E-2845-A685-523A3DE3047E}"/>
                  </a:ext>
                </a:extLst>
              </p:cNvPr>
              <p:cNvSpPr txBox="1"/>
              <p:nvPr/>
            </p:nvSpPr>
            <p:spPr>
              <a:xfrm>
                <a:off x="838200" y="2755900"/>
                <a:ext cx="10401300" cy="3842847"/>
              </a:xfrm>
              <a:prstGeom prst="rect">
                <a:avLst/>
              </a:prstGeom>
              <a:noFill/>
            </p:spPr>
            <p:txBody>
              <a:bodyPr wrap="square" rtlCol="0">
                <a:spAutoFit/>
              </a:bodyPr>
              <a:lstStyle/>
              <a:p>
                <a:r>
                  <a:rPr lang="en-US" b="1" u="sng" dirty="0">
                    <a:solidFill>
                      <a:schemeClr val="tx1"/>
                    </a:solidFill>
                  </a:rPr>
                  <a:t>Solution</a:t>
                </a:r>
              </a:p>
              <a:p>
                <a:endParaRPr lang="en-US" b="1" i="1" u="sng" dirty="0">
                  <a:solidFill>
                    <a:schemeClr val="tx1"/>
                  </a:solidFill>
                </a:endParaRPr>
              </a:p>
              <a:p>
                <a:pPr marL="285750" indent="-285750">
                  <a:buFont typeface="Arial" panose="020B0604020202020204" pitchFamily="34" charset="0"/>
                  <a:buChar char="•"/>
                </a:pPr>
                <a:r>
                  <a:rPr lang="en-US" i="1" dirty="0">
                    <a:solidFill>
                      <a:schemeClr val="tx1"/>
                    </a:solidFill>
                  </a:rPr>
                  <a:t>p = What is the context?? In words, </a:t>
                </a:r>
                <a:r>
                  <a:rPr lang="en-US" i="1" dirty="0">
                    <a:solidFill>
                      <a:srgbClr val="FF0000"/>
                    </a:solidFill>
                  </a:rPr>
                  <a:t>p represents the true proportion of hikers that are more afraid of snakes</a:t>
                </a:r>
                <a:endParaRPr lang="en-US" i="1" dirty="0">
                  <a:solidFill>
                    <a:schemeClr val="tx1"/>
                  </a:solidFill>
                </a:endParaRPr>
              </a:p>
              <a:p>
                <a:pPr marL="285750" indent="-285750">
                  <a:buFont typeface="Arial" panose="020B0604020202020204" pitchFamily="34" charset="0"/>
                  <a:buChar char="•"/>
                </a:pPr>
                <a14:m>
                  <m:oMath xmlns:m="http://schemas.openxmlformats.org/officeDocument/2006/math">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𝑝</m:t>
                        </m:r>
                      </m:e>
                    </m:acc>
                    <m:r>
                      <a:rPr lang="en-US" i="1" dirty="0" smtClean="0">
                        <a:solidFill>
                          <a:schemeClr val="tx1"/>
                        </a:solidFill>
                        <a:latin typeface="Cambria Math" panose="02040503050406030204" pitchFamily="18" charset="0"/>
                      </a:rPr>
                      <m:t>=</m:t>
                    </m:r>
                  </m:oMath>
                </a14:m>
                <a:r>
                  <a:rPr lang="en-US" i="1" dirty="0">
                    <a:solidFill>
                      <a:schemeClr val="tx1"/>
                    </a:solidFill>
                  </a:rPr>
                  <a:t> </a:t>
                </a:r>
                <a14:m>
                  <m:oMath xmlns:m="http://schemas.openxmlformats.org/officeDocument/2006/math">
                    <m:f>
                      <m:fPr>
                        <m:ctrlPr>
                          <a:rPr lang="en-US" i="1" dirty="0">
                            <a:solidFill>
                              <a:srgbClr val="FF0000"/>
                            </a:solidFill>
                            <a:latin typeface="Cambria Math" panose="02040503050406030204" pitchFamily="18" charset="0"/>
                          </a:rPr>
                        </m:ctrlPr>
                      </m:fPr>
                      <m:num>
                        <m:r>
                          <a:rPr lang="en-US" i="1" dirty="0">
                            <a:solidFill>
                              <a:srgbClr val="FF0000"/>
                            </a:solidFill>
                            <a:latin typeface="Cambria Math" panose="02040503050406030204" pitchFamily="18" charset="0"/>
                          </a:rPr>
                          <m:t>𝑥</m:t>
                        </m:r>
                      </m:num>
                      <m:den>
                        <m:r>
                          <a:rPr lang="en-US" i="1" dirty="0">
                            <a:solidFill>
                              <a:srgbClr val="FF0000"/>
                            </a:solidFill>
                            <a:latin typeface="Cambria Math" panose="02040503050406030204" pitchFamily="18" charset="0"/>
                          </a:rPr>
                          <m:t>𝑛</m:t>
                        </m:r>
                      </m:den>
                    </m:f>
                    <m:r>
                      <a:rPr lang="en-US" i="1" dirty="0">
                        <a:solidFill>
                          <a:srgbClr val="FF0000"/>
                        </a:solidFill>
                        <a:latin typeface="Cambria Math" panose="02040503050406030204" pitchFamily="18" charset="0"/>
                      </a:rPr>
                      <m:t> =</m:t>
                    </m:r>
                    <m:f>
                      <m:fPr>
                        <m:ctrlPr>
                          <a:rPr lang="en-US" i="1" dirty="0">
                            <a:solidFill>
                              <a:srgbClr val="FF0000"/>
                            </a:solidFill>
                            <a:latin typeface="Cambria Math" panose="02040503050406030204" pitchFamily="18" charset="0"/>
                          </a:rPr>
                        </m:ctrlPr>
                      </m:fPr>
                      <m:num>
                        <m:r>
                          <a:rPr lang="en-US" i="1" dirty="0">
                            <a:solidFill>
                              <a:srgbClr val="FF0000"/>
                            </a:solidFill>
                            <a:latin typeface="Cambria Math" panose="02040503050406030204" pitchFamily="18" charset="0"/>
                          </a:rPr>
                          <m:t>768</m:t>
                        </m:r>
                      </m:num>
                      <m:den>
                        <m:r>
                          <a:rPr lang="en-US" i="1" dirty="0">
                            <a:solidFill>
                              <a:srgbClr val="FF0000"/>
                            </a:solidFill>
                            <a:latin typeface="Cambria Math" panose="02040503050406030204" pitchFamily="18" charset="0"/>
                          </a:rPr>
                          <m:t>1200</m:t>
                        </m:r>
                      </m:den>
                    </m:f>
                    <m:r>
                      <a:rPr lang="en-US" i="1" dirty="0">
                        <a:solidFill>
                          <a:srgbClr val="FF0000"/>
                        </a:solidFill>
                        <a:latin typeface="Cambria Math" panose="02040503050406030204" pitchFamily="18" charset="0"/>
                      </a:rPr>
                      <m:t>= 0.64</m:t>
                    </m:r>
                  </m:oMath>
                </a14:m>
                <a:endParaRPr lang="en-US" i="1" dirty="0">
                  <a:solidFill>
                    <a:schemeClr val="tx1"/>
                  </a:solidFill>
                </a:endParaRPr>
              </a:p>
              <a:p>
                <a:pPr marL="285750" indent="-285750">
                  <a:buFont typeface="Arial" panose="020B0604020202020204" pitchFamily="34" charset="0"/>
                  <a:buChar char="•"/>
                </a:pPr>
                <a:r>
                  <a:rPr lang="en-US" i="1" dirty="0"/>
                  <a:t>CV = </a:t>
                </a:r>
                <a:r>
                  <a:rPr lang="en-US" i="1" dirty="0">
                    <a:solidFill>
                      <a:srgbClr val="FF0000"/>
                    </a:solidFill>
                  </a:rPr>
                  <a:t>Z</a:t>
                </a:r>
                <a:r>
                  <a:rPr lang="en-US" i="1" baseline="30000" dirty="0">
                    <a:solidFill>
                      <a:srgbClr val="FF0000"/>
                    </a:solidFill>
                  </a:rPr>
                  <a:t>*</a:t>
                </a:r>
                <a:r>
                  <a:rPr lang="en-US" i="1" dirty="0">
                    <a:solidFill>
                      <a:srgbClr val="FF0000"/>
                    </a:solidFill>
                  </a:rPr>
                  <a:t> = 1.96</a:t>
                </a:r>
              </a:p>
              <a:p>
                <a:pPr marL="285750" indent="-285750">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rPr>
                      <m:t>𝑆𝐸</m:t>
                    </m:r>
                    <m:r>
                      <a:rPr lang="en-US" b="0" i="1" dirty="0" smtClean="0">
                        <a:solidFill>
                          <a:schemeClr val="tx1"/>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a:ea typeface="Cambria Math"/>
                          </a:rPr>
                          <m:t>𝜎</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a:rPr>
                              <m:t>𝑝</m:t>
                            </m:r>
                          </m:e>
                        </m:acc>
                      </m:sub>
                    </m:sSub>
                    <m:r>
                      <a:rPr lang="en-US" i="1" dirty="0">
                        <a:solidFill>
                          <a:srgbClr val="FF0000"/>
                        </a:solidFill>
                        <a:latin typeface="Cambria Math" panose="02040503050406030204" pitchFamily="18" charset="0"/>
                      </a:rPr>
                      <m:t>=</m:t>
                    </m:r>
                    <m:rad>
                      <m:radPr>
                        <m:degHide m:val="on"/>
                        <m:ctrlPr>
                          <a:rPr lang="en-US" i="1">
                            <a:solidFill>
                              <a:srgbClr val="FF0000"/>
                            </a:solidFill>
                            <a:latin typeface="Cambria Math" panose="02040503050406030204" pitchFamily="18" charset="0"/>
                          </a:rPr>
                        </m:ctrlPr>
                      </m:radPr>
                      <m:deg/>
                      <m:e>
                        <m:f>
                          <m:fPr>
                            <m:ctrlPr>
                              <a:rPr lang="en-US" i="1">
                                <a:solidFill>
                                  <a:srgbClr val="FF0000"/>
                                </a:solidFill>
                                <a:latin typeface="Cambria Math" panose="02040503050406030204" pitchFamily="18" charset="0"/>
                              </a:rPr>
                            </m:ctrlPr>
                          </m:fPr>
                          <m:num>
                            <m:acc>
                              <m:accPr>
                                <m:chr m:val="̂"/>
                                <m:ctrlPr>
                                  <a:rPr lang="en-US" i="1" dirty="0">
                                    <a:solidFill>
                                      <a:srgbClr val="FF0000"/>
                                    </a:solidFill>
                                    <a:latin typeface="Cambria Math" panose="02040503050406030204" pitchFamily="18" charset="0"/>
                                  </a:rPr>
                                </m:ctrlPr>
                              </m:accPr>
                              <m:e>
                                <m:r>
                                  <a:rPr lang="en-US" i="1" dirty="0">
                                    <a:solidFill>
                                      <a:srgbClr val="FF0000"/>
                                    </a:solidFill>
                                    <a:latin typeface="Cambria Math" panose="02040503050406030204" pitchFamily="18" charset="0"/>
                                  </a:rPr>
                                  <m:t>𝑝</m:t>
                                </m:r>
                              </m:e>
                            </m:acc>
                            <m:r>
                              <a:rPr lang="en-US" i="1">
                                <a:solidFill>
                                  <a:srgbClr val="FF0000"/>
                                </a:solidFill>
                                <a:latin typeface="Cambria Math"/>
                              </a:rPr>
                              <m:t>(1−</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𝑝</m:t>
                                </m:r>
                              </m:e>
                            </m:acc>
                            <m:r>
                              <a:rPr lang="en-US" i="1">
                                <a:solidFill>
                                  <a:srgbClr val="FF0000"/>
                                </a:solidFill>
                                <a:latin typeface="Cambria Math"/>
                              </a:rPr>
                              <m:t>)</m:t>
                            </m:r>
                          </m:num>
                          <m:den>
                            <m:r>
                              <a:rPr lang="en-US" i="1">
                                <a:solidFill>
                                  <a:srgbClr val="FF0000"/>
                                </a:solidFill>
                                <a:latin typeface="Cambria Math"/>
                              </a:rPr>
                              <m:t>𝑛</m:t>
                            </m:r>
                          </m:den>
                        </m:f>
                      </m:e>
                    </m:rad>
                    <m:r>
                      <a:rPr lang="en-US" i="1" dirty="0">
                        <a:solidFill>
                          <a:srgbClr val="FF0000"/>
                        </a:solidFill>
                        <a:latin typeface="Cambria Math" panose="02040503050406030204" pitchFamily="18" charset="0"/>
                      </a:rPr>
                      <m:t>=</m:t>
                    </m:r>
                    <m:rad>
                      <m:radPr>
                        <m:degHide m:val="on"/>
                        <m:ctrlPr>
                          <a:rPr lang="en-US" i="1">
                            <a:solidFill>
                              <a:srgbClr val="FF0000"/>
                            </a:solidFill>
                            <a:latin typeface="Cambria Math" panose="02040503050406030204" pitchFamily="18" charset="0"/>
                          </a:rPr>
                        </m:ctrlPr>
                      </m:radPr>
                      <m:deg/>
                      <m:e>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0.64</m:t>
                            </m:r>
                            <m:r>
                              <a:rPr lang="en-US" i="1" dirty="0">
                                <a:solidFill>
                                  <a:srgbClr val="FF0000"/>
                                </a:solidFill>
                                <a:latin typeface="Cambria Math" panose="02040503050406030204" pitchFamily="18" charset="0"/>
                              </a:rPr>
                              <m:t> </m:t>
                            </m:r>
                            <m:r>
                              <a:rPr lang="en-US" i="1">
                                <a:solidFill>
                                  <a:srgbClr val="FF0000"/>
                                </a:solidFill>
                                <a:latin typeface="Cambria Math"/>
                              </a:rPr>
                              <m:t>(1−</m:t>
                            </m:r>
                            <m:r>
                              <a:rPr lang="en-US" i="1">
                                <a:solidFill>
                                  <a:srgbClr val="FF0000"/>
                                </a:solidFill>
                                <a:latin typeface="Cambria Math" panose="02040503050406030204" pitchFamily="18" charset="0"/>
                              </a:rPr>
                              <m:t>0.64</m:t>
                            </m:r>
                            <m:r>
                              <a:rPr lang="en-US" i="1">
                                <a:solidFill>
                                  <a:srgbClr val="FF0000"/>
                                </a:solidFill>
                                <a:latin typeface="Cambria Math"/>
                              </a:rPr>
                              <m:t>)</m:t>
                            </m:r>
                          </m:num>
                          <m:den>
                            <m:r>
                              <a:rPr lang="en-US" i="1">
                                <a:solidFill>
                                  <a:srgbClr val="FF0000"/>
                                </a:solidFill>
                                <a:latin typeface="Cambria Math" panose="02040503050406030204" pitchFamily="18" charset="0"/>
                              </a:rPr>
                              <m:t>1200</m:t>
                            </m:r>
                          </m:den>
                        </m:f>
                      </m:e>
                    </m:rad>
                    <m:r>
                      <a:rPr lang="en-US" i="1">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0.0139</m:t>
                    </m:r>
                  </m:oMath>
                </a14:m>
                <a:endParaRPr lang="en-US" i="1" dirty="0">
                  <a:solidFill>
                    <a:srgbClr val="FF0000"/>
                  </a:solidFill>
                </a:endParaRPr>
              </a:p>
              <a:p>
                <a:pPr marL="285750" indent="-285750">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rPr>
                      <m:t>𝑀𝑂</m:t>
                    </m:r>
                    <m:r>
                      <a:rPr lang="en-US" b="0" i="1" dirty="0" smtClean="0">
                        <a:solidFill>
                          <a:schemeClr val="tx1"/>
                        </a:solidFill>
                        <a:latin typeface="Cambria Math" panose="02040503050406030204" pitchFamily="18" charset="0"/>
                      </a:rPr>
                      <m:t>𝐸</m:t>
                    </m:r>
                    <m:r>
                      <a:rPr lang="en-US" i="1" dirty="0" smtClean="0">
                        <a:solidFill>
                          <a:schemeClr val="tx1"/>
                        </a:solidFill>
                        <a:latin typeface="Cambria Math" panose="02040503050406030204" pitchFamily="18" charset="0"/>
                      </a:rPr>
                      <m:t>=</m:t>
                    </m:r>
                  </m:oMath>
                </a14:m>
                <a:r>
                  <a:rPr lang="en-US" i="1" dirty="0">
                    <a:solidFill>
                      <a:schemeClr val="tx1"/>
                    </a:solidFill>
                  </a:rPr>
                  <a:t> </a:t>
                </a:r>
                <a:r>
                  <a:rPr lang="en-US" i="1" dirty="0">
                    <a:solidFill>
                      <a:srgbClr val="FF0000"/>
                    </a:solidFill>
                  </a:rPr>
                  <a:t>Z</a:t>
                </a:r>
                <a:r>
                  <a:rPr lang="en-US" i="1" baseline="30000" dirty="0">
                    <a:solidFill>
                      <a:srgbClr val="FF0000"/>
                    </a:solidFill>
                  </a:rPr>
                  <a:t>*</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a:ea typeface="Cambria Math"/>
                          </a:rPr>
                          <m:t>𝜎</m:t>
                        </m:r>
                      </m:e>
                      <m:sub>
                        <m:acc>
                          <m:accPr>
                            <m:chr m:val="̂"/>
                            <m:ctrlPr>
                              <a:rPr lang="en-US" i="1">
                                <a:solidFill>
                                  <a:srgbClr val="FF0000"/>
                                </a:solidFill>
                                <a:latin typeface="Cambria Math" panose="02040503050406030204" pitchFamily="18" charset="0"/>
                              </a:rPr>
                            </m:ctrlPr>
                          </m:accPr>
                          <m:e>
                            <m:r>
                              <a:rPr lang="en-US" i="1">
                                <a:solidFill>
                                  <a:srgbClr val="FF0000"/>
                                </a:solidFill>
                                <a:latin typeface="Cambria Math"/>
                              </a:rPr>
                              <m:t>𝑝</m:t>
                            </m:r>
                          </m:e>
                        </m:acc>
                        <m:r>
                          <a:rPr lang="en-US" i="1">
                            <a:solidFill>
                              <a:srgbClr val="FF0000"/>
                            </a:solidFill>
                            <a:latin typeface="Cambria Math" panose="02040503050406030204" pitchFamily="18" charset="0"/>
                          </a:rPr>
                          <m:t> </m:t>
                        </m:r>
                      </m:sub>
                    </m:sSub>
                  </m:oMath>
                </a14:m>
                <a:r>
                  <a:rPr lang="en-US" i="1" dirty="0">
                    <a:solidFill>
                      <a:srgbClr val="FF0000"/>
                    </a:solidFill>
                  </a:rPr>
                  <a:t>= 1.96 * </a:t>
                </a:r>
                <a14:m>
                  <m:oMath xmlns:m="http://schemas.openxmlformats.org/officeDocument/2006/math">
                    <m:r>
                      <a:rPr lang="en-US" i="1" dirty="0">
                        <a:solidFill>
                          <a:srgbClr val="FF0000"/>
                        </a:solidFill>
                        <a:latin typeface="Cambria Math" panose="02040503050406030204" pitchFamily="18" charset="0"/>
                      </a:rPr>
                      <m:t>0.0139</m:t>
                    </m:r>
                  </m:oMath>
                </a14:m>
                <a:r>
                  <a:rPr lang="en-US" i="1" dirty="0">
                    <a:solidFill>
                      <a:srgbClr val="FF0000"/>
                    </a:solidFill>
                  </a:rPr>
                  <a:t> = 0.0272</a:t>
                </a:r>
                <a:endParaRPr lang="en-US" i="1" dirty="0">
                  <a:solidFill>
                    <a:schemeClr val="tx1"/>
                  </a:solidFill>
                </a:endParaRPr>
              </a:p>
              <a:p>
                <a:pPr marL="285750" indent="-285750">
                  <a:buFont typeface="Arial" panose="020B0604020202020204" pitchFamily="34" charset="0"/>
                  <a:buChar char="•"/>
                </a:pPr>
                <a14:m>
                  <m:oMath xmlns:m="http://schemas.openxmlformats.org/officeDocument/2006/math">
                    <m:r>
                      <a:rPr lang="en-US" i="1" dirty="0" smtClean="0">
                        <a:solidFill>
                          <a:schemeClr val="tx1"/>
                        </a:solidFill>
                        <a:latin typeface="Cambria Math" panose="02040503050406030204" pitchFamily="18" charset="0"/>
                      </a:rPr>
                      <m:t>95% </m:t>
                    </m:r>
                    <m:r>
                      <a:rPr lang="en-US" i="1" dirty="0" smtClean="0">
                        <a:solidFill>
                          <a:schemeClr val="tx1"/>
                        </a:solidFill>
                        <a:latin typeface="Cambria Math" panose="02040503050406030204" pitchFamily="18" charset="0"/>
                      </a:rPr>
                      <m:t>𝐶𝐼</m:t>
                    </m:r>
                    <m:r>
                      <a:rPr lang="en-US" b="0" i="1" dirty="0" smtClean="0">
                        <a:solidFill>
                          <a:schemeClr val="tx1"/>
                        </a:solidFill>
                        <a:latin typeface="Cambria Math" panose="02040503050406030204" pitchFamily="18" charset="0"/>
                      </a:rPr>
                      <m:t>=</m:t>
                    </m:r>
                    <m:acc>
                      <m:accPr>
                        <m:chr m:val="̂"/>
                        <m:ctrlPr>
                          <a:rPr lang="en-US" b="0" i="1" dirty="0" smtClean="0">
                            <a:solidFill>
                              <a:srgbClr val="FF0000"/>
                            </a:solidFill>
                            <a:latin typeface="Cambria Math" panose="02040503050406030204" pitchFamily="18" charset="0"/>
                          </a:rPr>
                        </m:ctrlPr>
                      </m:accPr>
                      <m:e>
                        <m:r>
                          <a:rPr lang="en-US" b="0" i="1" dirty="0" smtClean="0">
                            <a:solidFill>
                              <a:srgbClr val="FF0000"/>
                            </a:solidFill>
                            <a:latin typeface="Cambria Math" panose="02040503050406030204" pitchFamily="18" charset="0"/>
                          </a:rPr>
                          <m:t>𝑝</m:t>
                        </m:r>
                      </m:e>
                    </m:acc>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𝑀𝑂𝐸</m:t>
                    </m:r>
                    <m:r>
                      <a:rPr lang="en-US" b="0" i="1" dirty="0" smtClean="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0.064</m:t>
                    </m:r>
                    <m:r>
                      <a:rPr lang="en-US" b="0" i="1" dirty="0" smtClean="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 0.0272 = (0.6128,  0.6672)</m:t>
                    </m:r>
                  </m:oMath>
                </a14:m>
                <a:endParaRPr lang="en-US" b="1" i="1" u="sng" dirty="0">
                  <a:solidFill>
                    <a:schemeClr val="tx1"/>
                  </a:solidFill>
                </a:endParaRPr>
              </a:p>
              <a:p>
                <a:pPr marL="285750" indent="-285750">
                  <a:buFont typeface="Arial" panose="020B0604020202020204" pitchFamily="34" charset="0"/>
                  <a:buChar char="•"/>
                </a:pPr>
                <a:r>
                  <a:rPr lang="en-US" i="1" dirty="0"/>
                  <a:t>Interpretation: </a:t>
                </a:r>
                <a:r>
                  <a:rPr lang="en-US" i="1" dirty="0">
                    <a:solidFill>
                      <a:srgbClr val="FF0000"/>
                    </a:solidFill>
                  </a:rPr>
                  <a:t>We are 95% confident that the true proportion of hiking peeps that are more afraid of snakes is between 0.6128 and 0.6672.</a:t>
                </a:r>
                <a:br>
                  <a:rPr lang="en-US" dirty="0">
                    <a:solidFill>
                      <a:schemeClr val="tx1"/>
                    </a:solidFill>
                  </a:rPr>
                </a:br>
                <a:endParaRPr lang="en-US" dirty="0">
                  <a:solidFill>
                    <a:schemeClr val="tx1"/>
                  </a:solidFill>
                </a:endParaRPr>
              </a:p>
            </p:txBody>
          </p:sp>
        </mc:Choice>
        <mc:Fallback xmlns="">
          <p:sp>
            <p:nvSpPr>
              <p:cNvPr id="4" name="TextBox 3">
                <a:extLst>
                  <a:ext uri="{FF2B5EF4-FFF2-40B4-BE49-F238E27FC236}">
                    <a16:creationId xmlns:a16="http://schemas.microsoft.com/office/drawing/2014/main" id="{B855DFE3-FA9E-2845-A685-523A3DE3047E}"/>
                  </a:ext>
                </a:extLst>
              </p:cNvPr>
              <p:cNvSpPr txBox="1">
                <a:spLocks noRot="1" noChangeAspect="1" noMove="1" noResize="1" noEditPoints="1" noAdjustHandles="1" noChangeArrowheads="1" noChangeShapeType="1" noTextEdit="1"/>
              </p:cNvSpPr>
              <p:nvPr/>
            </p:nvSpPr>
            <p:spPr>
              <a:xfrm>
                <a:off x="838200" y="2755900"/>
                <a:ext cx="10401300" cy="3842847"/>
              </a:xfrm>
              <a:prstGeom prst="rect">
                <a:avLst/>
              </a:prstGeom>
              <a:blipFill>
                <a:blip r:embed="rId2"/>
                <a:stretch>
                  <a:fillRect l="-610" t="-329"/>
                </a:stretch>
              </a:blipFill>
            </p:spPr>
            <p:txBody>
              <a:bodyPr/>
              <a:lstStyle/>
              <a:p>
                <a:r>
                  <a:rPr lang="en-US">
                    <a:noFill/>
                  </a:rPr>
                  <a:t> </a:t>
                </a:r>
              </a:p>
            </p:txBody>
          </p:sp>
        </mc:Fallback>
      </mc:AlternateContent>
    </p:spTree>
    <p:extLst>
      <p:ext uri="{BB962C8B-B14F-4D97-AF65-F5344CB8AC3E}">
        <p14:creationId xmlns:p14="http://schemas.microsoft.com/office/powerpoint/2010/main" val="327149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386B-AB3F-5D47-9816-26C58326DCE1}"/>
              </a:ext>
            </a:extLst>
          </p:cNvPr>
          <p:cNvSpPr>
            <a:spLocks noGrp="1"/>
          </p:cNvSpPr>
          <p:nvPr>
            <p:ph type="title"/>
          </p:nvPr>
        </p:nvSpPr>
        <p:spPr/>
        <p:txBody>
          <a:bodyPr/>
          <a:lstStyle/>
          <a:p>
            <a:r>
              <a:rPr lang="en-US" dirty="0"/>
              <a:t>LU 7 - Outline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2E1A15-5D40-0045-B9B2-369131794EF4}"/>
                  </a:ext>
                </a:extLst>
              </p:cNvPr>
              <p:cNvSpPr>
                <a:spLocks noGrp="1"/>
              </p:cNvSpPr>
              <p:nvPr>
                <p:ph idx="1"/>
              </p:nvPr>
            </p:nvSpPr>
            <p:spPr/>
            <p:txBody>
              <a:bodyPr>
                <a:noAutofit/>
              </a:bodyPr>
              <a:lstStyle/>
              <a:p>
                <a:pPr marL="0" indent="0">
                  <a:buNone/>
                </a:pPr>
                <a:r>
                  <a:rPr lang="en-US" sz="1400" u="sng" dirty="0"/>
                  <a:t>Learning Unit 7 – Confidence Intervals and Sample Size</a:t>
                </a:r>
              </a:p>
              <a:p>
                <a:pPr marL="0" indent="0">
                  <a:buNone/>
                </a:pPr>
                <a:endParaRPr lang="en-US" sz="1400" dirty="0"/>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Intro / Motivation – Why Confidence Intervals</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Point Estimate</a:t>
                </a:r>
              </a:p>
              <a:p>
                <a:pPr marL="0" marR="0" indent="0">
                  <a:spcBef>
                    <a:spcPts val="0"/>
                  </a:spcBef>
                  <a:spcAft>
                    <a:spcPts val="0"/>
                  </a:spcAft>
                  <a:buNone/>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Proportions</a:t>
                </a:r>
              </a:p>
              <a:p>
                <a:pPr marL="0" indent="0">
                  <a:spcBef>
                    <a:spcPts val="0"/>
                  </a:spcBef>
                  <a:buNone/>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Sampling Distribution of </a:t>
                </a:r>
                <a14:m>
                  <m:oMath xmlns:m="http://schemas.openxmlformats.org/officeDocument/2006/math">
                    <m:acc>
                      <m:accPr>
                        <m:chr m:val="̂"/>
                        <m:ctrlPr>
                          <a:rPr lang="en-US" sz="1400" b="0" i="1" smtClean="0">
                            <a:latin typeface="Cambria Math" panose="02040503050406030204" pitchFamily="18" charset="0"/>
                            <a:cs typeface="Times New Roman" panose="02020603050405020304" pitchFamily="18" charset="0"/>
                          </a:rPr>
                        </m:ctrlPr>
                      </m:accPr>
                      <m:e>
                        <m:r>
                          <a:rPr lang="en-US" sz="1400" b="0" i="1" smtClean="0">
                            <a:latin typeface="Cambria Math" panose="02040503050406030204" pitchFamily="18" charset="0"/>
                            <a:cs typeface="Times New Roman" panose="02020603050405020304" pitchFamily="18" charset="0"/>
                          </a:rPr>
                          <m:t>𝑝</m:t>
                        </m:r>
                      </m:e>
                    </m:acc>
                  </m:oMath>
                </a14:m>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CLT for</a:t>
                </a:r>
                <a:r>
                  <a:rPr lang="en-US" sz="1400" dirty="0">
                    <a:cs typeface="Times New Roman" panose="02020603050405020304" pitchFamily="18" charset="0"/>
                  </a:rPr>
                  <a:t> </a:t>
                </a:r>
                <a14:m>
                  <m:oMath xmlns:m="http://schemas.openxmlformats.org/officeDocument/2006/math">
                    <m:acc>
                      <m:accPr>
                        <m:chr m:val="̂"/>
                        <m:ctrlPr>
                          <a:rPr lang="en-US" sz="1400" i="1">
                            <a:latin typeface="Cambria Math" panose="02040503050406030204" pitchFamily="18" charset="0"/>
                            <a:cs typeface="Times New Roman" panose="02020603050405020304" pitchFamily="18" charset="0"/>
                          </a:rPr>
                        </m:ctrlPr>
                      </m:accPr>
                      <m:e>
                        <m:r>
                          <a:rPr lang="en-US" sz="1400" i="1">
                            <a:latin typeface="Cambria Math" panose="02040503050406030204" pitchFamily="18" charset="0"/>
                            <a:cs typeface="Times New Roman" panose="02020603050405020304" pitchFamily="18" charset="0"/>
                          </a:rPr>
                          <m:t>𝑝</m:t>
                        </m:r>
                      </m:e>
                    </m:acc>
                  </m:oMath>
                </a14:m>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Confidence Interval Estimate</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Margin of Error</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Interpreting CI</a:t>
                </a:r>
              </a:p>
              <a:p>
                <a:pPr>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Minimum </a:t>
                </a:r>
                <a:r>
                  <a:rPr lang="en-US" sz="1400">
                    <a:latin typeface="Calibri" panose="020F0502020204030204" pitchFamily="34" charset="0"/>
                    <a:ea typeface="Calibri" panose="020F0502020204030204" pitchFamily="34" charset="0"/>
                    <a:cs typeface="Times New Roman" panose="02020603050405020304" pitchFamily="18" charset="0"/>
                  </a:rPr>
                  <a:t>Sample Size</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7E2E1A15-5D40-0045-B9B2-369131794EF4}"/>
                  </a:ext>
                </a:extLst>
              </p:cNvPr>
              <p:cNvSpPr>
                <a:spLocks noGrp="1" noRot="1" noChangeAspect="1" noMove="1" noResize="1" noEditPoints="1" noAdjustHandles="1" noChangeArrowheads="1" noChangeShapeType="1" noTextEdit="1"/>
              </p:cNvSpPr>
              <p:nvPr>
                <p:ph idx="1"/>
              </p:nvPr>
            </p:nvSpPr>
            <p:spPr>
              <a:blipFill>
                <a:blip r:embed="rId2"/>
                <a:stretch>
                  <a:fillRect l="-241" t="-8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E91934A-DE20-E14C-B3E5-F97990BBE45B}"/>
              </a:ext>
            </a:extLst>
          </p:cNvPr>
          <p:cNvSpPr txBox="1"/>
          <p:nvPr/>
        </p:nvSpPr>
        <p:spPr>
          <a:xfrm>
            <a:off x="4032738" y="19577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44886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254B1-95B3-F24D-9DE8-E19AF8DC6C36}"/>
              </a:ext>
            </a:extLst>
          </p:cNvPr>
          <p:cNvSpPr>
            <a:spLocks noGrp="1"/>
          </p:cNvSpPr>
          <p:nvPr>
            <p:ph type="title"/>
          </p:nvPr>
        </p:nvSpPr>
        <p:spPr>
          <a:xfrm>
            <a:off x="495300" y="0"/>
            <a:ext cx="10515600" cy="1325563"/>
          </a:xfrm>
        </p:spPr>
        <p:txBody>
          <a:bodyPr/>
          <a:lstStyle/>
          <a:p>
            <a:r>
              <a:rPr lang="en-US" dirty="0"/>
              <a:t>Using Calc!</a:t>
            </a:r>
          </a:p>
        </p:txBody>
      </p:sp>
      <p:sp>
        <p:nvSpPr>
          <p:cNvPr id="4" name="Content Placeholder 2">
            <a:extLst>
              <a:ext uri="{FF2B5EF4-FFF2-40B4-BE49-F238E27FC236}">
                <a16:creationId xmlns:a16="http://schemas.microsoft.com/office/drawing/2014/main" id="{A29CC214-BAED-8943-A9A4-04D9A981E78D}"/>
              </a:ext>
            </a:extLst>
          </p:cNvPr>
          <p:cNvSpPr>
            <a:spLocks noGrp="1"/>
          </p:cNvSpPr>
          <p:nvPr>
            <p:ph idx="1"/>
          </p:nvPr>
        </p:nvSpPr>
        <p:spPr>
          <a:xfrm>
            <a:off x="622300" y="1114425"/>
            <a:ext cx="10515600" cy="1082675"/>
          </a:xfrm>
          <a:ln>
            <a:solidFill>
              <a:srgbClr val="00B050"/>
            </a:solidFill>
          </a:ln>
        </p:spPr>
        <p:txBody>
          <a:bodyPr>
            <a:normAutofit fontScale="92500" lnSpcReduction="20000"/>
          </a:bodyPr>
          <a:lstStyle/>
          <a:p>
            <a:pPr marL="0" indent="0">
              <a:buNone/>
            </a:pPr>
            <a:r>
              <a:rPr lang="en-US" sz="2000" b="1" u="sng" dirty="0"/>
              <a:t>Setup</a:t>
            </a:r>
          </a:p>
          <a:p>
            <a:pPr marL="0" indent="0">
              <a:buNone/>
            </a:pPr>
            <a:r>
              <a:rPr lang="en-US" sz="2000" dirty="0"/>
              <a:t>A </a:t>
            </a:r>
            <a:r>
              <a:rPr lang="en-US" sz="2000" dirty="0" err="1"/>
              <a:t>NatGeo</a:t>
            </a:r>
            <a:r>
              <a:rPr lang="en-US" sz="2000" dirty="0"/>
              <a:t> Poll interviewed 1200 hiking enthusiasts and asked “Are you more afraid of spiders or snakes???” Out of the 1200 people, 768 responded “</a:t>
            </a:r>
            <a:r>
              <a:rPr lang="en-US" sz="2000" dirty="0" err="1"/>
              <a:t>Ewww</a:t>
            </a:r>
            <a:r>
              <a:rPr lang="en-US" sz="2000" dirty="0"/>
              <a:t>, snakes….”. </a:t>
            </a:r>
            <a:r>
              <a:rPr lang="en-US" sz="2000" b="1" dirty="0"/>
              <a:t>Calculate</a:t>
            </a:r>
            <a:r>
              <a:rPr lang="en-US" sz="2000" dirty="0"/>
              <a:t> and </a:t>
            </a:r>
            <a:r>
              <a:rPr lang="en-US" sz="2000" b="1" dirty="0"/>
              <a:t>interpret</a:t>
            </a:r>
            <a:r>
              <a:rPr lang="en-US" sz="2000" dirty="0"/>
              <a:t> the corresponding </a:t>
            </a:r>
            <a:r>
              <a:rPr lang="en-US" sz="2000" i="1" dirty="0"/>
              <a:t>95% confidence interval</a:t>
            </a:r>
            <a:r>
              <a:rPr lang="en-US" sz="2000" dirty="0"/>
              <a:t>!</a:t>
            </a:r>
          </a:p>
        </p:txBody>
      </p:sp>
      <p:sp>
        <p:nvSpPr>
          <p:cNvPr id="5" name="Content Placeholder 2">
            <a:extLst>
              <a:ext uri="{FF2B5EF4-FFF2-40B4-BE49-F238E27FC236}">
                <a16:creationId xmlns:a16="http://schemas.microsoft.com/office/drawing/2014/main" id="{41A6BD07-CD53-0941-A87D-88F244CF4925}"/>
              </a:ext>
            </a:extLst>
          </p:cNvPr>
          <p:cNvSpPr txBox="1">
            <a:spLocks/>
          </p:cNvSpPr>
          <p:nvPr/>
        </p:nvSpPr>
        <p:spPr>
          <a:xfrm>
            <a:off x="495300" y="2439988"/>
            <a:ext cx="7086600" cy="3256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GOAL</a:t>
            </a:r>
            <a:r>
              <a:rPr lang="en-US" sz="1800" dirty="0"/>
              <a:t>: Find the Confidence Interval!</a:t>
            </a:r>
          </a:p>
          <a:p>
            <a:pPr marL="0" indent="0">
              <a:buFont typeface="Arial" panose="020B0604020202020204" pitchFamily="34" charset="0"/>
              <a:buNone/>
            </a:pPr>
            <a:endParaRPr lang="en-US" sz="1800" dirty="0"/>
          </a:p>
          <a:p>
            <a:pPr marL="514350" indent="-514350">
              <a:buFont typeface="+mj-lt"/>
              <a:buAutoNum type="arabicPeriod"/>
            </a:pPr>
            <a:r>
              <a:rPr lang="en-US" sz="1800" dirty="0"/>
              <a:t>1-PropZInt</a:t>
            </a:r>
          </a:p>
          <a:p>
            <a:pPr marL="914400" lvl="1" indent="-457200">
              <a:buFont typeface="+mj-lt"/>
              <a:buAutoNum type="alphaLcParenR"/>
            </a:pPr>
            <a:r>
              <a:rPr lang="en-US" sz="1600" dirty="0"/>
              <a:t>x = # of successes (people that said yes)</a:t>
            </a:r>
          </a:p>
          <a:p>
            <a:pPr marL="914400" lvl="1" indent="-457200">
              <a:buFont typeface="+mj-lt"/>
              <a:buAutoNum type="alphaLcParenR"/>
            </a:pPr>
            <a:r>
              <a:rPr lang="en-US" sz="1600" dirty="0"/>
              <a:t>n = sample size</a:t>
            </a:r>
          </a:p>
          <a:p>
            <a:pPr marL="914400" lvl="1" indent="-457200">
              <a:buFont typeface="+mj-lt"/>
              <a:buAutoNum type="alphaLcParenR"/>
            </a:pPr>
            <a:r>
              <a:rPr lang="en-US" sz="1600" dirty="0"/>
              <a:t>C-Level = Confidence level (as a decimal or whole number, both work)</a:t>
            </a:r>
          </a:p>
        </p:txBody>
      </p:sp>
      <p:grpSp>
        <p:nvGrpSpPr>
          <p:cNvPr id="3" name="Group 2">
            <a:extLst>
              <a:ext uri="{FF2B5EF4-FFF2-40B4-BE49-F238E27FC236}">
                <a16:creationId xmlns:a16="http://schemas.microsoft.com/office/drawing/2014/main" id="{D979DD74-9C64-1C45-96B9-BEDA62C028F0}"/>
              </a:ext>
            </a:extLst>
          </p:cNvPr>
          <p:cNvGrpSpPr/>
          <p:nvPr/>
        </p:nvGrpSpPr>
        <p:grpSpPr>
          <a:xfrm>
            <a:off x="7581900" y="2875360"/>
            <a:ext cx="4318000" cy="1589790"/>
            <a:chOff x="7581900" y="2875360"/>
            <a:chExt cx="4318000" cy="1589790"/>
          </a:xfrm>
        </p:grpSpPr>
        <p:pic>
          <p:nvPicPr>
            <p:cNvPr id="6" name="Picture 5">
              <a:extLst>
                <a:ext uri="{FF2B5EF4-FFF2-40B4-BE49-F238E27FC236}">
                  <a16:creationId xmlns:a16="http://schemas.microsoft.com/office/drawing/2014/main" id="{70219181-6CBE-4B49-94E7-AAACE5FCC95C}"/>
                </a:ext>
              </a:extLst>
            </p:cNvPr>
            <p:cNvPicPr>
              <a:picLocks noChangeAspect="1"/>
            </p:cNvPicPr>
            <p:nvPr/>
          </p:nvPicPr>
          <p:blipFill>
            <a:blip r:embed="rId2"/>
            <a:stretch>
              <a:fillRect/>
            </a:stretch>
          </p:blipFill>
          <p:spPr>
            <a:xfrm>
              <a:off x="7581900" y="2875360"/>
              <a:ext cx="2108200" cy="1589790"/>
            </a:xfrm>
            <a:prstGeom prst="rect">
              <a:avLst/>
            </a:prstGeom>
          </p:spPr>
        </p:pic>
        <p:pic>
          <p:nvPicPr>
            <p:cNvPr id="7" name="Picture 6">
              <a:extLst>
                <a:ext uri="{FF2B5EF4-FFF2-40B4-BE49-F238E27FC236}">
                  <a16:creationId xmlns:a16="http://schemas.microsoft.com/office/drawing/2014/main" id="{F36D800A-811F-A447-A8E4-4C15E413FEEA}"/>
                </a:ext>
              </a:extLst>
            </p:cNvPr>
            <p:cNvPicPr>
              <a:picLocks noChangeAspect="1"/>
            </p:cNvPicPr>
            <p:nvPr/>
          </p:nvPicPr>
          <p:blipFill>
            <a:blip r:embed="rId3"/>
            <a:stretch>
              <a:fillRect/>
            </a:stretch>
          </p:blipFill>
          <p:spPr>
            <a:xfrm>
              <a:off x="9791700" y="2875360"/>
              <a:ext cx="2108200" cy="1589790"/>
            </a:xfrm>
            <a:prstGeom prst="rect">
              <a:avLst/>
            </a:prstGeom>
          </p:spPr>
        </p:pic>
      </p:grpSp>
      <p:sp>
        <p:nvSpPr>
          <p:cNvPr id="8" name="TextBox 7">
            <a:extLst>
              <a:ext uri="{FF2B5EF4-FFF2-40B4-BE49-F238E27FC236}">
                <a16:creationId xmlns:a16="http://schemas.microsoft.com/office/drawing/2014/main" id="{EDDF40A4-53BF-F746-8608-957A428692E8}"/>
              </a:ext>
            </a:extLst>
          </p:cNvPr>
          <p:cNvSpPr txBox="1"/>
          <p:nvPr/>
        </p:nvSpPr>
        <p:spPr>
          <a:xfrm>
            <a:off x="622300" y="5143410"/>
            <a:ext cx="94742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u="sng" dirty="0"/>
              <a:t>Interpret results</a:t>
            </a:r>
            <a:r>
              <a:rPr lang="en-US" dirty="0"/>
              <a:t>:</a:t>
            </a:r>
          </a:p>
          <a:p>
            <a:pPr marL="285750" indent="-285750">
              <a:buFont typeface="Arial" panose="020B0604020202020204" pitchFamily="34" charset="0"/>
              <a:buChar char="•"/>
            </a:pPr>
            <a:r>
              <a:rPr lang="en-US" i="1" dirty="0">
                <a:solidFill>
                  <a:srgbClr val="FF0000"/>
                </a:solidFill>
              </a:rPr>
              <a:t>We are 95% confident that the true proportion of hiking peeps that are more afraid of snakes is between 0.61284 and 0.66716.</a:t>
            </a:r>
            <a:endParaRPr lang="en-US" dirty="0"/>
          </a:p>
        </p:txBody>
      </p:sp>
    </p:spTree>
    <p:extLst>
      <p:ext uri="{BB962C8B-B14F-4D97-AF65-F5344CB8AC3E}">
        <p14:creationId xmlns:p14="http://schemas.microsoft.com/office/powerpoint/2010/main" val="28528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DA0-321F-1A49-81D1-A3266DBC78E3}"/>
              </a:ext>
            </a:extLst>
          </p:cNvPr>
          <p:cNvSpPr>
            <a:spLocks noGrp="1"/>
          </p:cNvSpPr>
          <p:nvPr>
            <p:ph type="title"/>
          </p:nvPr>
        </p:nvSpPr>
        <p:spPr>
          <a:xfrm>
            <a:off x="609600" y="0"/>
            <a:ext cx="10515600" cy="1325563"/>
          </a:xfrm>
        </p:spPr>
        <p:txBody>
          <a:bodyPr/>
          <a:lstStyle/>
          <a:p>
            <a:r>
              <a:rPr lang="en-US" dirty="0"/>
              <a:t>Another LCQ</a:t>
            </a:r>
          </a:p>
        </p:txBody>
      </p:sp>
      <p:sp>
        <p:nvSpPr>
          <p:cNvPr id="3" name="Content Placeholder 2">
            <a:extLst>
              <a:ext uri="{FF2B5EF4-FFF2-40B4-BE49-F238E27FC236}">
                <a16:creationId xmlns:a16="http://schemas.microsoft.com/office/drawing/2014/main" id="{91531B61-18D0-884E-814C-B8AB2D4EB47D}"/>
              </a:ext>
            </a:extLst>
          </p:cNvPr>
          <p:cNvSpPr>
            <a:spLocks noGrp="1"/>
          </p:cNvSpPr>
          <p:nvPr>
            <p:ph idx="1"/>
          </p:nvPr>
        </p:nvSpPr>
        <p:spPr>
          <a:xfrm>
            <a:off x="609600" y="1253330"/>
            <a:ext cx="10515600" cy="5337969"/>
          </a:xfrm>
        </p:spPr>
        <p:txBody>
          <a:bodyPr>
            <a:normAutofit/>
          </a:bodyPr>
          <a:lstStyle/>
          <a:p>
            <a:pPr marL="0" indent="0">
              <a:buNone/>
            </a:pPr>
            <a:r>
              <a:rPr lang="en-US" sz="2000" b="1" dirty="0"/>
              <a:t>Setup</a:t>
            </a:r>
            <a:r>
              <a:rPr lang="en-US" sz="2000" dirty="0"/>
              <a:t>: 15 out of 23 people from a random sample said their National Championship team is still remaining in their NCAA March Madness Bracket.</a:t>
            </a:r>
          </a:p>
          <a:p>
            <a:pPr marL="0" indent="0">
              <a:buNone/>
            </a:pPr>
            <a:endParaRPr lang="en-US" sz="2000" dirty="0"/>
          </a:p>
          <a:p>
            <a:pPr marL="0" indent="0">
              <a:buNone/>
            </a:pPr>
            <a:r>
              <a:rPr lang="en-US" sz="2000" dirty="0"/>
              <a:t>1) Check the conditions for a 1-Proportion Z Interval.</a:t>
            </a:r>
          </a:p>
          <a:p>
            <a:pPr lvl="1"/>
            <a:endParaRPr lang="en-US" sz="1600" i="1" dirty="0">
              <a:solidFill>
                <a:srgbClr val="FF0000"/>
              </a:solidFill>
            </a:endParaRPr>
          </a:p>
          <a:p>
            <a:pPr marL="0" indent="0">
              <a:buNone/>
            </a:pPr>
            <a:endParaRPr lang="en-US" sz="2000" dirty="0"/>
          </a:p>
          <a:p>
            <a:pPr marL="0" indent="0">
              <a:buNone/>
            </a:pPr>
            <a:r>
              <a:rPr lang="en-US" sz="2000" dirty="0"/>
              <a:t>2) Calculate the 90% Confidence Interval.</a:t>
            </a:r>
          </a:p>
          <a:p>
            <a:pPr marL="457200" indent="-457200">
              <a:buAutoNum type="arabicParenR"/>
            </a:pPr>
            <a:endParaRPr lang="en-US" sz="2000" dirty="0"/>
          </a:p>
          <a:p>
            <a:pPr marL="457200" indent="-457200">
              <a:buAutoNum type="arabicParenR"/>
            </a:pPr>
            <a:endParaRPr lang="en-US" sz="2000" dirty="0"/>
          </a:p>
          <a:p>
            <a:pPr marL="0" indent="0">
              <a:buNone/>
            </a:pPr>
            <a:r>
              <a:rPr lang="en-US" sz="2000" dirty="0"/>
              <a:t>3) Interpret this interval.</a:t>
            </a:r>
          </a:p>
          <a:p>
            <a:pPr marL="457200" indent="-457200">
              <a:buAutoNum type="arabicParenR"/>
            </a:pPr>
            <a:endParaRPr lang="en-US" sz="2000" dirty="0"/>
          </a:p>
        </p:txBody>
      </p:sp>
    </p:spTree>
    <p:extLst>
      <p:ext uri="{BB962C8B-B14F-4D97-AF65-F5344CB8AC3E}">
        <p14:creationId xmlns:p14="http://schemas.microsoft.com/office/powerpoint/2010/main" val="3470037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DA0-321F-1A49-81D1-A3266DBC78E3}"/>
              </a:ext>
            </a:extLst>
          </p:cNvPr>
          <p:cNvSpPr>
            <a:spLocks noGrp="1"/>
          </p:cNvSpPr>
          <p:nvPr>
            <p:ph type="title"/>
          </p:nvPr>
        </p:nvSpPr>
        <p:spPr>
          <a:xfrm>
            <a:off x="609600" y="0"/>
            <a:ext cx="10515600" cy="1325563"/>
          </a:xfrm>
        </p:spPr>
        <p:txBody>
          <a:bodyPr/>
          <a:lstStyle/>
          <a:p>
            <a:r>
              <a:rPr lang="en-US" dirty="0"/>
              <a:t>Another LCQ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531B61-18D0-884E-814C-B8AB2D4EB47D}"/>
                  </a:ext>
                </a:extLst>
              </p:cNvPr>
              <p:cNvSpPr>
                <a:spLocks noGrp="1"/>
              </p:cNvSpPr>
              <p:nvPr>
                <p:ph idx="1"/>
              </p:nvPr>
            </p:nvSpPr>
            <p:spPr>
              <a:xfrm>
                <a:off x="609600" y="1253330"/>
                <a:ext cx="10515600" cy="5337969"/>
              </a:xfrm>
            </p:spPr>
            <p:txBody>
              <a:bodyPr>
                <a:normAutofit fontScale="92500" lnSpcReduction="20000"/>
              </a:bodyPr>
              <a:lstStyle/>
              <a:p>
                <a:pPr marL="0" indent="0">
                  <a:buNone/>
                </a:pPr>
                <a:r>
                  <a:rPr lang="en-US" sz="2000" b="1" dirty="0"/>
                  <a:t>Setup</a:t>
                </a:r>
                <a:r>
                  <a:rPr lang="en-US" sz="2000" dirty="0"/>
                  <a:t>: 15 out of 23 people from a random sample said their National Championship team is still remaining in their NCAA March Madness Bracket.</a:t>
                </a:r>
              </a:p>
              <a:p>
                <a:pPr marL="0" indent="0">
                  <a:buNone/>
                </a:pPr>
                <a:endParaRPr lang="en-US" sz="2000" dirty="0"/>
              </a:p>
              <a:p>
                <a:pPr marL="0" indent="0">
                  <a:buNone/>
                </a:pPr>
                <a:r>
                  <a:rPr lang="en-US" sz="2000" dirty="0"/>
                  <a:t>1) Check the conditions for a 1-Proportion Z Interval.</a:t>
                </a:r>
              </a:p>
              <a:p>
                <a:r>
                  <a:rPr lang="en-US" sz="2000" i="1" dirty="0">
                    <a:solidFill>
                      <a:srgbClr val="FF0000"/>
                    </a:solidFill>
                  </a:rPr>
                  <a:t>Randomization -&gt; Yes, a random sample was taken</a:t>
                </a:r>
              </a:p>
              <a:p>
                <a:r>
                  <a:rPr lang="en-US" sz="2000" i="1" dirty="0">
                    <a:solidFill>
                      <a:srgbClr val="FF0000"/>
                    </a:solidFill>
                  </a:rPr>
                  <a:t>Large enough sample -&gt; Yes, there were 15 successes and 8 failures, both are greater than 5.</a:t>
                </a:r>
              </a:p>
              <a:p>
                <a:pPr lvl="1"/>
                <a:r>
                  <a:rPr lang="en-US" sz="1600" i="1" dirty="0">
                    <a:solidFill>
                      <a:srgbClr val="7030A0"/>
                    </a:solidFill>
                  </a:rPr>
                  <a:t>Very long way (just for illustration):</a:t>
                </a:r>
              </a:p>
              <a:p>
                <a:pPr marL="914400" lvl="2" indent="0">
                  <a:buNone/>
                </a:pPr>
                <a14:m>
                  <m:oMath xmlns:m="http://schemas.openxmlformats.org/officeDocument/2006/math">
                    <m:acc>
                      <m:accPr>
                        <m:chr m:val="̂"/>
                        <m:ctrlPr>
                          <a:rPr lang="en-US" sz="1200" i="1" smtClean="0">
                            <a:solidFill>
                              <a:srgbClr val="7030A0"/>
                            </a:solidFill>
                            <a:latin typeface="Cambria Math" panose="02040503050406030204" pitchFamily="18" charset="0"/>
                          </a:rPr>
                        </m:ctrlPr>
                      </m:accPr>
                      <m:e>
                        <m:r>
                          <a:rPr lang="en-US" sz="1200" b="0" i="1" smtClean="0">
                            <a:solidFill>
                              <a:srgbClr val="7030A0"/>
                            </a:solidFill>
                            <a:latin typeface="Cambria Math" panose="02040503050406030204" pitchFamily="18" charset="0"/>
                          </a:rPr>
                          <m:t>𝑝</m:t>
                        </m:r>
                      </m:e>
                    </m:acc>
                    <m:r>
                      <a:rPr lang="en-US" sz="1600" b="0" i="1" dirty="0" smtClean="0">
                        <a:solidFill>
                          <a:srgbClr val="7030A0"/>
                        </a:solidFill>
                        <a:latin typeface="Cambria Math" panose="02040503050406030204" pitchFamily="18" charset="0"/>
                      </a:rPr>
                      <m:t>=</m:t>
                    </m:r>
                    <m:f>
                      <m:fPr>
                        <m:ctrlPr>
                          <a:rPr lang="en-US" sz="1600" i="1" dirty="0" smtClean="0">
                            <a:solidFill>
                              <a:srgbClr val="7030A0"/>
                            </a:solidFill>
                            <a:latin typeface="Cambria Math" panose="02040503050406030204" pitchFamily="18" charset="0"/>
                          </a:rPr>
                        </m:ctrlPr>
                      </m:fPr>
                      <m:num>
                        <m:r>
                          <a:rPr lang="en-US" sz="1600" b="0" i="1" dirty="0" smtClean="0">
                            <a:solidFill>
                              <a:srgbClr val="7030A0"/>
                            </a:solidFill>
                            <a:latin typeface="Cambria Math" panose="02040503050406030204" pitchFamily="18" charset="0"/>
                          </a:rPr>
                          <m:t>𝑥</m:t>
                        </m:r>
                      </m:num>
                      <m:den>
                        <m:r>
                          <a:rPr lang="en-US" sz="1600" b="0" i="1" dirty="0" smtClean="0">
                            <a:solidFill>
                              <a:srgbClr val="7030A0"/>
                            </a:solidFill>
                            <a:latin typeface="Cambria Math" panose="02040503050406030204" pitchFamily="18" charset="0"/>
                          </a:rPr>
                          <m:t>𝑛</m:t>
                        </m:r>
                      </m:den>
                    </m:f>
                    <m:r>
                      <a:rPr lang="en-US" sz="1600" b="0" i="1" dirty="0" smtClean="0">
                        <a:solidFill>
                          <a:srgbClr val="7030A0"/>
                        </a:solidFill>
                        <a:latin typeface="Cambria Math" panose="02040503050406030204" pitchFamily="18" charset="0"/>
                      </a:rPr>
                      <m:t>=</m:t>
                    </m:r>
                    <m:f>
                      <m:fPr>
                        <m:ctrlPr>
                          <a:rPr lang="en-US" sz="1600" i="1" dirty="0" smtClean="0">
                            <a:solidFill>
                              <a:srgbClr val="7030A0"/>
                            </a:solidFill>
                            <a:latin typeface="Cambria Math" panose="02040503050406030204" pitchFamily="18" charset="0"/>
                          </a:rPr>
                        </m:ctrlPr>
                      </m:fPr>
                      <m:num>
                        <m:r>
                          <a:rPr lang="en-US" sz="1600" b="0" i="1" dirty="0" smtClean="0">
                            <a:solidFill>
                              <a:srgbClr val="7030A0"/>
                            </a:solidFill>
                            <a:latin typeface="Cambria Math" panose="02040503050406030204" pitchFamily="18" charset="0"/>
                          </a:rPr>
                          <m:t>15</m:t>
                        </m:r>
                      </m:num>
                      <m:den>
                        <m:r>
                          <a:rPr lang="en-US" sz="1600" b="0" i="1" dirty="0" smtClean="0">
                            <a:solidFill>
                              <a:srgbClr val="7030A0"/>
                            </a:solidFill>
                            <a:latin typeface="Cambria Math" panose="02040503050406030204" pitchFamily="18" charset="0"/>
                          </a:rPr>
                          <m:t>23</m:t>
                        </m:r>
                      </m:den>
                    </m:f>
                    <m:r>
                      <a:rPr lang="en-US" sz="1600" b="0" i="1" dirty="0" smtClean="0">
                        <a:solidFill>
                          <a:srgbClr val="7030A0"/>
                        </a:solidFill>
                        <a:latin typeface="Cambria Math" panose="02040503050406030204" pitchFamily="18" charset="0"/>
                      </a:rPr>
                      <m:t>→</m:t>
                    </m:r>
                    <m:r>
                      <a:rPr lang="en-US" sz="1600" b="0" i="1" dirty="0" smtClean="0">
                        <a:solidFill>
                          <a:srgbClr val="7030A0"/>
                        </a:solidFill>
                        <a:latin typeface="Cambria Math" panose="02040503050406030204" pitchFamily="18" charset="0"/>
                      </a:rPr>
                      <m:t>𝑛</m:t>
                    </m:r>
                    <m:acc>
                      <m:accPr>
                        <m:chr m:val="̂"/>
                        <m:ctrlPr>
                          <a:rPr lang="en-US" sz="1600" i="1" dirty="0" smtClean="0">
                            <a:solidFill>
                              <a:srgbClr val="7030A0"/>
                            </a:solidFill>
                            <a:latin typeface="Cambria Math" panose="02040503050406030204" pitchFamily="18" charset="0"/>
                          </a:rPr>
                        </m:ctrlPr>
                      </m:accPr>
                      <m:e>
                        <m:r>
                          <a:rPr lang="en-US" sz="1600" b="0" i="1" dirty="0" smtClean="0">
                            <a:solidFill>
                              <a:srgbClr val="7030A0"/>
                            </a:solidFill>
                            <a:latin typeface="Cambria Math" panose="02040503050406030204" pitchFamily="18" charset="0"/>
                          </a:rPr>
                          <m:t>𝑝</m:t>
                        </m:r>
                      </m:e>
                    </m:acc>
                    <m:r>
                      <a:rPr lang="en-US" sz="1600" b="0" i="1" dirty="0" smtClean="0">
                        <a:solidFill>
                          <a:srgbClr val="7030A0"/>
                        </a:solidFill>
                        <a:latin typeface="Cambria Math" panose="02040503050406030204" pitchFamily="18" charset="0"/>
                      </a:rPr>
                      <m:t>=23</m:t>
                    </m:r>
                    <m:d>
                      <m:dPr>
                        <m:ctrlPr>
                          <a:rPr lang="en-US" sz="1600" i="1" dirty="0" smtClean="0">
                            <a:solidFill>
                              <a:srgbClr val="7030A0"/>
                            </a:solidFill>
                            <a:latin typeface="Cambria Math" panose="02040503050406030204" pitchFamily="18" charset="0"/>
                          </a:rPr>
                        </m:ctrlPr>
                      </m:dPr>
                      <m:e>
                        <m:f>
                          <m:fPr>
                            <m:ctrlPr>
                              <a:rPr lang="en-US" sz="1600" i="1" dirty="0" smtClean="0">
                                <a:solidFill>
                                  <a:srgbClr val="7030A0"/>
                                </a:solidFill>
                                <a:latin typeface="Cambria Math" panose="02040503050406030204" pitchFamily="18" charset="0"/>
                              </a:rPr>
                            </m:ctrlPr>
                          </m:fPr>
                          <m:num>
                            <m:r>
                              <a:rPr lang="en-US" sz="1600" b="0" i="1" dirty="0" smtClean="0">
                                <a:solidFill>
                                  <a:srgbClr val="7030A0"/>
                                </a:solidFill>
                                <a:latin typeface="Cambria Math" panose="02040503050406030204" pitchFamily="18" charset="0"/>
                              </a:rPr>
                              <m:t>15</m:t>
                            </m:r>
                          </m:num>
                          <m:den>
                            <m:r>
                              <a:rPr lang="en-US" sz="1600" b="0" i="1" dirty="0" smtClean="0">
                                <a:solidFill>
                                  <a:srgbClr val="7030A0"/>
                                </a:solidFill>
                                <a:latin typeface="Cambria Math" panose="02040503050406030204" pitchFamily="18" charset="0"/>
                              </a:rPr>
                              <m:t>23</m:t>
                            </m:r>
                          </m:den>
                        </m:f>
                      </m:e>
                    </m:d>
                    <m:r>
                      <a:rPr lang="en-US" sz="1600" b="0" i="1" dirty="0" smtClean="0">
                        <a:solidFill>
                          <a:srgbClr val="7030A0"/>
                        </a:solidFill>
                        <a:latin typeface="Cambria Math" panose="02040503050406030204" pitchFamily="18" charset="0"/>
                      </a:rPr>
                      <m:t>=15≥5</m:t>
                    </m:r>
                  </m:oMath>
                </a14:m>
                <a:r>
                  <a:rPr lang="en-US" sz="1200" i="1" dirty="0">
                    <a:solidFill>
                      <a:srgbClr val="7030A0"/>
                    </a:solidFill>
                  </a:rPr>
                  <a:t> AND </a:t>
                </a:r>
                <a14:m>
                  <m:oMath xmlns:m="http://schemas.openxmlformats.org/officeDocument/2006/math">
                    <m:r>
                      <a:rPr lang="en-US" sz="1200" b="0" i="1" dirty="0">
                        <a:solidFill>
                          <a:srgbClr val="7030A0"/>
                        </a:solidFill>
                        <a:latin typeface="Cambria Math" panose="02040503050406030204" pitchFamily="18" charset="0"/>
                      </a:rPr>
                      <m:t>𝑛</m:t>
                    </m:r>
                    <m:acc>
                      <m:accPr>
                        <m:chr m:val="̂"/>
                        <m:ctrlPr>
                          <a:rPr lang="en-US" sz="1200" i="1" dirty="0">
                            <a:solidFill>
                              <a:srgbClr val="7030A0"/>
                            </a:solidFill>
                            <a:latin typeface="Cambria Math" panose="02040503050406030204" pitchFamily="18" charset="0"/>
                          </a:rPr>
                        </m:ctrlPr>
                      </m:accPr>
                      <m:e>
                        <m:r>
                          <a:rPr lang="en-US" sz="1200" b="0" i="1" dirty="0" smtClean="0">
                            <a:solidFill>
                              <a:srgbClr val="7030A0"/>
                            </a:solidFill>
                            <a:latin typeface="Cambria Math" panose="02040503050406030204" pitchFamily="18" charset="0"/>
                          </a:rPr>
                          <m:t>𝑞</m:t>
                        </m:r>
                      </m:e>
                    </m:acc>
                    <m:r>
                      <a:rPr lang="en-US" sz="1200" b="0" i="1" dirty="0">
                        <a:solidFill>
                          <a:srgbClr val="7030A0"/>
                        </a:solidFill>
                        <a:latin typeface="Cambria Math" panose="02040503050406030204" pitchFamily="18" charset="0"/>
                      </a:rPr>
                      <m:t>=23</m:t>
                    </m:r>
                    <m:d>
                      <m:dPr>
                        <m:ctrlPr>
                          <a:rPr lang="en-US" sz="1200" i="1" dirty="0">
                            <a:solidFill>
                              <a:srgbClr val="7030A0"/>
                            </a:solidFill>
                            <a:latin typeface="Cambria Math" panose="02040503050406030204" pitchFamily="18" charset="0"/>
                          </a:rPr>
                        </m:ctrlPr>
                      </m:dPr>
                      <m:e>
                        <m:f>
                          <m:fPr>
                            <m:ctrlPr>
                              <a:rPr lang="en-US" sz="1200" i="1" dirty="0">
                                <a:solidFill>
                                  <a:srgbClr val="7030A0"/>
                                </a:solidFill>
                                <a:latin typeface="Cambria Math" panose="02040503050406030204" pitchFamily="18" charset="0"/>
                              </a:rPr>
                            </m:ctrlPr>
                          </m:fPr>
                          <m:num>
                            <m:r>
                              <a:rPr lang="en-US" sz="1200" b="0" i="1" dirty="0" smtClean="0">
                                <a:solidFill>
                                  <a:srgbClr val="7030A0"/>
                                </a:solidFill>
                                <a:latin typeface="Cambria Math" panose="02040503050406030204" pitchFamily="18" charset="0"/>
                              </a:rPr>
                              <m:t>23−15</m:t>
                            </m:r>
                          </m:num>
                          <m:den>
                            <m:r>
                              <a:rPr lang="en-US" sz="1200" b="0" i="1" dirty="0">
                                <a:solidFill>
                                  <a:srgbClr val="7030A0"/>
                                </a:solidFill>
                                <a:latin typeface="Cambria Math" panose="02040503050406030204" pitchFamily="18" charset="0"/>
                              </a:rPr>
                              <m:t>23</m:t>
                            </m:r>
                          </m:den>
                        </m:f>
                      </m:e>
                    </m:d>
                    <m:r>
                      <a:rPr lang="en-US" sz="1200" b="0" i="1" dirty="0">
                        <a:solidFill>
                          <a:srgbClr val="7030A0"/>
                        </a:solidFill>
                        <a:latin typeface="Cambria Math" panose="02040503050406030204" pitchFamily="18" charset="0"/>
                      </a:rPr>
                      <m:t>=23</m:t>
                    </m:r>
                    <m:d>
                      <m:dPr>
                        <m:ctrlPr>
                          <a:rPr lang="en-US" sz="1200" i="1" dirty="0">
                            <a:solidFill>
                              <a:srgbClr val="7030A0"/>
                            </a:solidFill>
                            <a:latin typeface="Cambria Math" panose="02040503050406030204" pitchFamily="18" charset="0"/>
                          </a:rPr>
                        </m:ctrlPr>
                      </m:dPr>
                      <m:e>
                        <m:f>
                          <m:fPr>
                            <m:ctrlPr>
                              <a:rPr lang="en-US" sz="1200" i="1" dirty="0">
                                <a:solidFill>
                                  <a:srgbClr val="7030A0"/>
                                </a:solidFill>
                                <a:latin typeface="Cambria Math" panose="02040503050406030204" pitchFamily="18" charset="0"/>
                              </a:rPr>
                            </m:ctrlPr>
                          </m:fPr>
                          <m:num>
                            <m:r>
                              <a:rPr lang="en-US" sz="1200" b="0" i="1" dirty="0" smtClean="0">
                                <a:solidFill>
                                  <a:srgbClr val="7030A0"/>
                                </a:solidFill>
                                <a:latin typeface="Cambria Math" panose="02040503050406030204" pitchFamily="18" charset="0"/>
                              </a:rPr>
                              <m:t>8</m:t>
                            </m:r>
                          </m:num>
                          <m:den>
                            <m:r>
                              <a:rPr lang="en-US" sz="1200" b="0" i="1" dirty="0">
                                <a:solidFill>
                                  <a:srgbClr val="7030A0"/>
                                </a:solidFill>
                                <a:latin typeface="Cambria Math" panose="02040503050406030204" pitchFamily="18" charset="0"/>
                              </a:rPr>
                              <m:t>23</m:t>
                            </m:r>
                          </m:den>
                        </m:f>
                      </m:e>
                    </m:d>
                    <m:r>
                      <a:rPr lang="en-US" sz="1200" b="0" i="1" dirty="0" smtClean="0">
                        <a:solidFill>
                          <a:srgbClr val="7030A0"/>
                        </a:solidFill>
                        <a:latin typeface="Cambria Math" panose="02040503050406030204" pitchFamily="18" charset="0"/>
                      </a:rPr>
                      <m:t>=8</m:t>
                    </m:r>
                    <m:r>
                      <a:rPr lang="en-US" sz="1200" b="0" i="1" dirty="0">
                        <a:solidFill>
                          <a:srgbClr val="7030A0"/>
                        </a:solidFill>
                        <a:latin typeface="Cambria Math" panose="02040503050406030204" pitchFamily="18" charset="0"/>
                      </a:rPr>
                      <m:t>≥5</m:t>
                    </m:r>
                  </m:oMath>
                </a14:m>
                <a:r>
                  <a:rPr lang="en-US" sz="800" i="1" dirty="0">
                    <a:solidFill>
                      <a:srgbClr val="7030A0"/>
                    </a:solidFill>
                  </a:rPr>
                  <a:t> </a:t>
                </a:r>
                <a:endParaRPr lang="en-US" sz="1200" i="1" dirty="0">
                  <a:solidFill>
                    <a:srgbClr val="7030A0"/>
                  </a:solidFill>
                </a:endParaRPr>
              </a:p>
              <a:p>
                <a:pPr lvl="1"/>
                <a:endParaRPr lang="en-US" sz="1600" i="1" dirty="0">
                  <a:solidFill>
                    <a:srgbClr val="FF0000"/>
                  </a:solidFill>
                </a:endParaRPr>
              </a:p>
              <a:p>
                <a:pPr marL="0" indent="0">
                  <a:buNone/>
                </a:pPr>
                <a:endParaRPr lang="en-US" sz="2000" dirty="0"/>
              </a:p>
              <a:p>
                <a:pPr marL="0" indent="0">
                  <a:buNone/>
                </a:pPr>
                <a:r>
                  <a:rPr lang="en-US" sz="2000" dirty="0"/>
                  <a:t>2) Calculate the 90% Confidence Interval.</a:t>
                </a:r>
              </a:p>
              <a:p>
                <a:pPr marL="0" indent="0">
                  <a:buNone/>
                </a:pPr>
                <a:r>
                  <a:rPr lang="en-US" sz="2000" i="1" dirty="0">
                    <a:solidFill>
                      <a:srgbClr val="FF0000"/>
                    </a:solidFill>
                  </a:rPr>
                  <a:t>90% CI = (0.489, 0.816)</a:t>
                </a:r>
              </a:p>
              <a:p>
                <a:pPr marL="457200" indent="-457200">
                  <a:buAutoNum type="arabicParenR"/>
                </a:pPr>
                <a:endParaRPr lang="en-US" sz="2000" dirty="0"/>
              </a:p>
              <a:p>
                <a:pPr marL="457200" indent="-457200">
                  <a:buAutoNum type="arabicParenR"/>
                </a:pPr>
                <a:endParaRPr lang="en-US" sz="2000" dirty="0"/>
              </a:p>
              <a:p>
                <a:pPr marL="0" indent="0">
                  <a:buNone/>
                </a:pPr>
                <a:r>
                  <a:rPr lang="en-US" sz="2000" dirty="0"/>
                  <a:t>3) Interpret this interval.</a:t>
                </a:r>
              </a:p>
              <a:p>
                <a:pPr marL="0" indent="0">
                  <a:buNone/>
                </a:pPr>
                <a:r>
                  <a:rPr lang="en-US" sz="2000" i="1" dirty="0">
                    <a:solidFill>
                      <a:srgbClr val="FF0000"/>
                    </a:solidFill>
                  </a:rPr>
                  <a:t>We are 90% confident that the true proportion of people who still have their national championship team remaining is between 0.489 and 0.815.</a:t>
                </a:r>
              </a:p>
              <a:p>
                <a:pPr marL="457200" indent="-457200">
                  <a:buAutoNum type="arabicParenR"/>
                </a:pPr>
                <a:endParaRPr lang="en-US" sz="2000" dirty="0"/>
              </a:p>
            </p:txBody>
          </p:sp>
        </mc:Choice>
        <mc:Fallback xmlns="">
          <p:sp>
            <p:nvSpPr>
              <p:cNvPr id="3" name="Content Placeholder 2">
                <a:extLst>
                  <a:ext uri="{FF2B5EF4-FFF2-40B4-BE49-F238E27FC236}">
                    <a16:creationId xmlns:a16="http://schemas.microsoft.com/office/drawing/2014/main" id="{91531B61-18D0-884E-814C-B8AB2D4EB47D}"/>
                  </a:ext>
                </a:extLst>
              </p:cNvPr>
              <p:cNvSpPr>
                <a:spLocks noGrp="1" noRot="1" noChangeAspect="1" noMove="1" noResize="1" noEditPoints="1" noAdjustHandles="1" noChangeArrowheads="1" noChangeShapeType="1" noTextEdit="1"/>
              </p:cNvSpPr>
              <p:nvPr>
                <p:ph idx="1"/>
              </p:nvPr>
            </p:nvSpPr>
            <p:spPr>
              <a:xfrm>
                <a:off x="609600" y="1253330"/>
                <a:ext cx="10515600" cy="5337969"/>
              </a:xfrm>
              <a:blipFill>
                <a:blip r:embed="rId2"/>
                <a:stretch>
                  <a:fillRect l="-603" t="-1900" r="-12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245686B-FC35-4244-BEE2-A9702197B0D6}"/>
              </a:ext>
            </a:extLst>
          </p:cNvPr>
          <p:cNvPicPr>
            <a:picLocks noChangeAspect="1"/>
          </p:cNvPicPr>
          <p:nvPr/>
        </p:nvPicPr>
        <p:blipFill>
          <a:blip r:embed="rId3"/>
          <a:stretch>
            <a:fillRect/>
          </a:stretch>
        </p:blipFill>
        <p:spPr>
          <a:xfrm>
            <a:off x="7543799" y="3922314"/>
            <a:ext cx="1919909" cy="1447800"/>
          </a:xfrm>
          <a:prstGeom prst="rect">
            <a:avLst/>
          </a:prstGeom>
        </p:spPr>
      </p:pic>
    </p:spTree>
    <p:extLst>
      <p:ext uri="{BB962C8B-B14F-4D97-AF65-F5344CB8AC3E}">
        <p14:creationId xmlns:p14="http://schemas.microsoft.com/office/powerpoint/2010/main" val="3742703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DA0-321F-1A49-81D1-A3266DBC78E3}"/>
              </a:ext>
            </a:extLst>
          </p:cNvPr>
          <p:cNvSpPr>
            <a:spLocks noGrp="1"/>
          </p:cNvSpPr>
          <p:nvPr>
            <p:ph type="title"/>
          </p:nvPr>
        </p:nvSpPr>
        <p:spPr>
          <a:xfrm>
            <a:off x="609600" y="-285750"/>
            <a:ext cx="10515600" cy="1325563"/>
          </a:xfrm>
        </p:spPr>
        <p:txBody>
          <a:bodyPr/>
          <a:lstStyle/>
          <a:p>
            <a:r>
              <a:rPr lang="en-US" dirty="0"/>
              <a:t>One more LCQ</a:t>
            </a:r>
          </a:p>
        </p:txBody>
      </p:sp>
      <p:sp>
        <p:nvSpPr>
          <p:cNvPr id="3" name="Content Placeholder 2">
            <a:extLst>
              <a:ext uri="{FF2B5EF4-FFF2-40B4-BE49-F238E27FC236}">
                <a16:creationId xmlns:a16="http://schemas.microsoft.com/office/drawing/2014/main" id="{91531B61-18D0-884E-814C-B8AB2D4EB47D}"/>
              </a:ext>
            </a:extLst>
          </p:cNvPr>
          <p:cNvSpPr>
            <a:spLocks noGrp="1"/>
          </p:cNvSpPr>
          <p:nvPr>
            <p:ph idx="1"/>
          </p:nvPr>
        </p:nvSpPr>
        <p:spPr>
          <a:xfrm>
            <a:off x="609600" y="836215"/>
            <a:ext cx="10515600" cy="5805885"/>
          </a:xfrm>
        </p:spPr>
        <p:txBody>
          <a:bodyPr>
            <a:normAutofit/>
          </a:bodyPr>
          <a:lstStyle/>
          <a:p>
            <a:pPr marL="0" indent="0">
              <a:buNone/>
            </a:pPr>
            <a:r>
              <a:rPr lang="en-US" sz="2000" b="1" dirty="0"/>
              <a:t>Setup</a:t>
            </a:r>
            <a:r>
              <a:rPr lang="en-US" sz="2000" dirty="0"/>
              <a:t>: From a random sample 500 people, 64% said they prefer to vacation at the beach compared to the mountains.</a:t>
            </a:r>
          </a:p>
          <a:p>
            <a:pPr marL="0" indent="0">
              <a:buNone/>
            </a:pPr>
            <a:endParaRPr lang="en-US" sz="2000" dirty="0"/>
          </a:p>
          <a:p>
            <a:pPr marL="0" indent="0">
              <a:buNone/>
            </a:pPr>
            <a:r>
              <a:rPr lang="en-US" sz="2000" dirty="0"/>
              <a:t>1) Calculate the 85% Confidence Interval.</a:t>
            </a:r>
          </a:p>
          <a:p>
            <a:pPr marL="0" indent="0">
              <a:buNone/>
            </a:pPr>
            <a:endParaRPr lang="en-US" sz="2000" dirty="0"/>
          </a:p>
          <a:p>
            <a:pPr marL="0" indent="0">
              <a:buNone/>
            </a:pPr>
            <a:endParaRPr lang="en-US" sz="2000" dirty="0"/>
          </a:p>
          <a:p>
            <a:pPr marL="0" indent="0">
              <a:buNone/>
            </a:pPr>
            <a:r>
              <a:rPr lang="en-US" sz="2000" dirty="0"/>
              <a:t>2) If I increase the sample size to 600 people and all else remains constant, what will happen to the new confidence interval?</a:t>
            </a:r>
          </a:p>
          <a:p>
            <a:pPr marL="457200" indent="-457200">
              <a:buAutoNum type="arabicParenR"/>
            </a:pPr>
            <a:endParaRPr lang="en-US" sz="2000" dirty="0"/>
          </a:p>
          <a:p>
            <a:pPr marL="457200" indent="-457200">
              <a:buAutoNum type="arabicParenR"/>
            </a:pPr>
            <a:endParaRPr lang="en-US" sz="2000" dirty="0"/>
          </a:p>
          <a:p>
            <a:pPr marL="0" indent="0">
              <a:buNone/>
            </a:pPr>
            <a:r>
              <a:rPr lang="en-US" sz="2000" dirty="0"/>
              <a:t>3) If I change the Interval from Question 1 to be 90% Confident, what will happen to the new confidence interval?</a:t>
            </a:r>
          </a:p>
          <a:p>
            <a:pPr marL="457200" indent="-457200">
              <a:buAutoNum type="arabicParenR"/>
            </a:pPr>
            <a:endParaRPr lang="en-US" sz="2000" dirty="0"/>
          </a:p>
        </p:txBody>
      </p:sp>
    </p:spTree>
    <p:extLst>
      <p:ext uri="{BB962C8B-B14F-4D97-AF65-F5344CB8AC3E}">
        <p14:creationId xmlns:p14="http://schemas.microsoft.com/office/powerpoint/2010/main" val="2174407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1DA0-321F-1A49-81D1-A3266DBC78E3}"/>
              </a:ext>
            </a:extLst>
          </p:cNvPr>
          <p:cNvSpPr>
            <a:spLocks noGrp="1"/>
          </p:cNvSpPr>
          <p:nvPr>
            <p:ph type="title"/>
          </p:nvPr>
        </p:nvSpPr>
        <p:spPr>
          <a:xfrm>
            <a:off x="609600" y="-285750"/>
            <a:ext cx="10515600" cy="1325563"/>
          </a:xfrm>
        </p:spPr>
        <p:txBody>
          <a:bodyPr/>
          <a:lstStyle/>
          <a:p>
            <a:r>
              <a:rPr lang="en-US" dirty="0"/>
              <a:t>One more LCQ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531B61-18D0-884E-814C-B8AB2D4EB47D}"/>
                  </a:ext>
                </a:extLst>
              </p:cNvPr>
              <p:cNvSpPr>
                <a:spLocks noGrp="1"/>
              </p:cNvSpPr>
              <p:nvPr>
                <p:ph idx="1"/>
              </p:nvPr>
            </p:nvSpPr>
            <p:spPr>
              <a:xfrm>
                <a:off x="609600" y="836215"/>
                <a:ext cx="10515600" cy="5805885"/>
              </a:xfrm>
            </p:spPr>
            <p:txBody>
              <a:bodyPr>
                <a:normAutofit fontScale="47500" lnSpcReduction="20000"/>
              </a:bodyPr>
              <a:lstStyle/>
              <a:p>
                <a:pPr marL="0" indent="0">
                  <a:buNone/>
                </a:pPr>
                <a:r>
                  <a:rPr lang="en-US" sz="2000" b="1" dirty="0"/>
                  <a:t>Setup</a:t>
                </a:r>
                <a:r>
                  <a:rPr lang="en-US" sz="2000" dirty="0"/>
                  <a:t>: From a random sample 500 people, 64% said they prefer to vacation at the beach compared to the mountains.</a:t>
                </a:r>
              </a:p>
              <a:p>
                <a:pPr marL="0" indent="0">
                  <a:buNone/>
                </a:pPr>
                <a:endParaRPr lang="en-US" sz="2000" dirty="0"/>
              </a:p>
              <a:p>
                <a:pPr marL="0" indent="0">
                  <a:buNone/>
                </a:pPr>
                <a:r>
                  <a:rPr lang="en-US" sz="2000" dirty="0"/>
                  <a:t>1) Calculate the 85% Confidence Interval.</a:t>
                </a:r>
              </a:p>
              <a:p>
                <a:pPr marL="0" indent="0">
                  <a:buNone/>
                </a:pPr>
                <a:r>
                  <a:rPr lang="en-US" sz="2000" i="1" dirty="0">
                    <a:solidFill>
                      <a:srgbClr val="FF0000"/>
                    </a:solidFill>
                  </a:rPr>
                  <a:t>85% CI = (0.6091, 0.6709)</a:t>
                </a:r>
              </a:p>
              <a:p>
                <a:pPr marL="0" indent="0">
                  <a:buNone/>
                </a:pPr>
                <a:r>
                  <a:rPr lang="en-US" sz="2000" i="1" dirty="0">
                    <a:solidFill>
                      <a:srgbClr val="7030A0"/>
                    </a:solidFill>
                  </a:rPr>
                  <a:t>Have to type in x, but weren’t given it directly</a:t>
                </a:r>
              </a:p>
              <a:p>
                <a:r>
                  <a:rPr lang="en-US" sz="2000" i="1" dirty="0">
                    <a:solidFill>
                      <a:srgbClr val="7030A0"/>
                    </a:solidFill>
                  </a:rPr>
                  <a:t>So need to calculate it using </a:t>
                </a:r>
                <a14:m>
                  <m:oMath xmlns:m="http://schemas.openxmlformats.org/officeDocument/2006/math">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𝑝</m:t>
                        </m:r>
                      </m:e>
                    </m:acc>
                  </m:oMath>
                </a14:m>
                <a:r>
                  <a:rPr lang="en-US" sz="2000" i="1" dirty="0">
                    <a:solidFill>
                      <a:srgbClr val="7030A0"/>
                    </a:solidFill>
                  </a:rPr>
                  <a:t> and n</a:t>
                </a:r>
              </a:p>
              <a:p>
                <a:pPr marL="0" indent="0">
                  <a:buNone/>
                </a:pPr>
                <a:endParaRPr lang="en-US" sz="2000" dirty="0"/>
              </a:p>
              <a:p>
                <a:pPr marL="0" indent="0">
                  <a:buNone/>
                </a:pPr>
                <a:r>
                  <a:rPr lang="en-US" sz="2000" dirty="0"/>
                  <a:t>2) If I increase the sample size to 600 people and all else remains constant, what will happen to the new confidence interval?</a:t>
                </a:r>
              </a:p>
              <a:p>
                <a:pPr marL="0" indent="0">
                  <a:buNone/>
                </a:pPr>
                <a:r>
                  <a:rPr lang="en-US" sz="2000" i="1" dirty="0">
                    <a:solidFill>
                      <a:srgbClr val="FF0000"/>
                    </a:solidFill>
                  </a:rPr>
                  <a:t>Interval becomes narrower!</a:t>
                </a:r>
              </a:p>
              <a:p>
                <a:pPr marL="0" indent="0">
                  <a:buNone/>
                </a:pPr>
                <a:r>
                  <a:rPr lang="en-US" sz="2000" i="1" dirty="0">
                    <a:solidFill>
                      <a:srgbClr val="7030A0"/>
                    </a:solidFill>
                  </a:rPr>
                  <a:t>This is because of the MOE, and specifically the standard error!</a:t>
                </a:r>
              </a:p>
              <a:p>
                <a:pPr marL="0" indent="0">
                  <a:buNone/>
                </a:pPr>
                <a:r>
                  <a:rPr lang="en-US" sz="2000" i="1" dirty="0">
                    <a:solidFill>
                      <a:srgbClr val="7030A0"/>
                    </a:solidFill>
                  </a:rPr>
                  <a:t>MOE = Z*</a:t>
                </a:r>
                <a14:m>
                  <m:oMath xmlns:m="http://schemas.openxmlformats.org/officeDocument/2006/math">
                    <m:sSub>
                      <m:sSubPr>
                        <m:ctrlPr>
                          <a:rPr lang="en-US" sz="2000" i="1">
                            <a:solidFill>
                              <a:srgbClr val="7030A0"/>
                            </a:solidFill>
                            <a:latin typeface="Cambria Math" panose="02040503050406030204" pitchFamily="18" charset="0"/>
                          </a:rPr>
                        </m:ctrlPr>
                      </m:sSubPr>
                      <m:e>
                        <m:r>
                          <a:rPr lang="en-US" sz="2000" i="1" smtClean="0">
                            <a:solidFill>
                              <a:srgbClr val="7030A0"/>
                            </a:solidFill>
                            <a:latin typeface="Cambria Math"/>
                            <a:ea typeface="Cambria Math"/>
                          </a:rPr>
                          <m:t>𝜎</m:t>
                        </m:r>
                      </m:e>
                      <m:sub>
                        <m:acc>
                          <m:accPr>
                            <m:chr m:val="̂"/>
                            <m:ctrlPr>
                              <a:rPr lang="en-US" sz="2000" i="1">
                                <a:solidFill>
                                  <a:srgbClr val="7030A0"/>
                                </a:solidFill>
                                <a:latin typeface="Cambria Math" panose="02040503050406030204" pitchFamily="18" charset="0"/>
                              </a:rPr>
                            </m:ctrlPr>
                          </m:accPr>
                          <m:e>
                            <m:r>
                              <a:rPr lang="en-US" sz="2000" i="1" smtClean="0">
                                <a:solidFill>
                                  <a:srgbClr val="7030A0"/>
                                </a:solidFill>
                                <a:latin typeface="Cambria Math"/>
                              </a:rPr>
                              <m:t>𝑝</m:t>
                            </m:r>
                          </m:e>
                        </m:acc>
                      </m:sub>
                    </m:sSub>
                  </m:oMath>
                </a14:m>
                <a:endParaRPr lang="en-US" sz="2000" i="1" dirty="0">
                  <a:solidFill>
                    <a:srgbClr val="7030A0"/>
                  </a:solidFill>
                </a:endParaRPr>
              </a:p>
              <a:p>
                <a:pPr marL="0" indent="0">
                  <a:buNone/>
                </a:pPr>
                <a:r>
                  <a:rPr lang="en-US" sz="2000" i="1" dirty="0">
                    <a:solidFill>
                      <a:srgbClr val="7030A0"/>
                    </a:solidFill>
                  </a:rPr>
                  <a:t>          = Z* </a:t>
                </a:r>
                <a14:m>
                  <m:oMath xmlns:m="http://schemas.openxmlformats.org/officeDocument/2006/math">
                    <m:rad>
                      <m:radPr>
                        <m:degHide m:val="on"/>
                        <m:ctrlPr>
                          <a:rPr lang="en-US" sz="2000" i="1">
                            <a:solidFill>
                              <a:srgbClr val="7030A0"/>
                            </a:solidFill>
                            <a:latin typeface="Cambria Math" panose="02040503050406030204" pitchFamily="18" charset="0"/>
                          </a:rPr>
                        </m:ctrlPr>
                      </m:radPr>
                      <m:deg/>
                      <m:e>
                        <m:f>
                          <m:fPr>
                            <m:ctrlPr>
                              <a:rPr lang="en-US" sz="2000" i="1">
                                <a:solidFill>
                                  <a:srgbClr val="7030A0"/>
                                </a:solidFill>
                                <a:latin typeface="Cambria Math" panose="02040503050406030204" pitchFamily="18" charset="0"/>
                              </a:rPr>
                            </m:ctrlPr>
                          </m:fPr>
                          <m:num>
                            <m:acc>
                              <m:accPr>
                                <m:chr m:val="̂"/>
                                <m:ctrlPr>
                                  <a:rPr lang="en-US" sz="2000" i="1" dirty="0">
                                    <a:solidFill>
                                      <a:srgbClr val="7030A0"/>
                                    </a:solidFill>
                                    <a:latin typeface="Cambria Math" panose="02040503050406030204" pitchFamily="18" charset="0"/>
                                  </a:rPr>
                                </m:ctrlPr>
                              </m:accPr>
                              <m:e>
                                <m:r>
                                  <a:rPr lang="en-US" sz="2000" i="1" dirty="0" smtClean="0">
                                    <a:solidFill>
                                      <a:srgbClr val="7030A0"/>
                                    </a:solidFill>
                                    <a:latin typeface="Cambria Math" panose="02040503050406030204" pitchFamily="18" charset="0"/>
                                  </a:rPr>
                                  <m:t>𝑝</m:t>
                                </m:r>
                              </m:e>
                            </m:acc>
                            <m:r>
                              <a:rPr lang="en-US" sz="2000" i="1" smtClean="0">
                                <a:solidFill>
                                  <a:srgbClr val="7030A0"/>
                                </a:solidFill>
                                <a:latin typeface="Cambria Math"/>
                              </a:rPr>
                              <m:t>(1−</m:t>
                            </m:r>
                            <m:acc>
                              <m:accPr>
                                <m:chr m:val="̂"/>
                                <m:ctrlPr>
                                  <a:rPr lang="en-US" sz="2000" i="1">
                                    <a:solidFill>
                                      <a:srgbClr val="7030A0"/>
                                    </a:solidFill>
                                    <a:latin typeface="Cambria Math" panose="02040503050406030204" pitchFamily="18" charset="0"/>
                                  </a:rPr>
                                </m:ctrlPr>
                              </m:accPr>
                              <m:e>
                                <m:r>
                                  <a:rPr lang="en-US" sz="2000" i="1" smtClean="0">
                                    <a:solidFill>
                                      <a:srgbClr val="7030A0"/>
                                    </a:solidFill>
                                    <a:latin typeface="Cambria Math" panose="02040503050406030204" pitchFamily="18" charset="0"/>
                                  </a:rPr>
                                  <m:t>𝑝</m:t>
                                </m:r>
                              </m:e>
                            </m:acc>
                            <m:r>
                              <a:rPr lang="en-US" sz="2000" i="1" smtClean="0">
                                <a:solidFill>
                                  <a:srgbClr val="7030A0"/>
                                </a:solidFill>
                                <a:latin typeface="Cambria Math"/>
                              </a:rPr>
                              <m:t>)</m:t>
                            </m:r>
                          </m:num>
                          <m:den>
                            <m:r>
                              <a:rPr lang="en-US" sz="2000" i="1" smtClean="0">
                                <a:solidFill>
                                  <a:srgbClr val="7030A0"/>
                                </a:solidFill>
                                <a:latin typeface="Cambria Math"/>
                              </a:rPr>
                              <m:t>𝑛</m:t>
                            </m:r>
                          </m:den>
                        </m:f>
                      </m:e>
                    </m:rad>
                  </m:oMath>
                </a14:m>
                <a:endParaRPr lang="en-US" sz="2000" i="1" dirty="0">
                  <a:solidFill>
                    <a:srgbClr val="7030A0"/>
                  </a:solidFill>
                </a:endParaRPr>
              </a:p>
              <a:p>
                <a:r>
                  <a:rPr lang="en-US" sz="2000" i="1" dirty="0">
                    <a:solidFill>
                      <a:srgbClr val="7030A0"/>
                    </a:solidFill>
                  </a:rPr>
                  <a:t>If the confidence level stays the same, then the Z* value doesn’t change</a:t>
                </a:r>
              </a:p>
              <a:p>
                <a:r>
                  <a:rPr lang="en-US" sz="2000" i="1" dirty="0">
                    <a:solidFill>
                      <a:srgbClr val="7030A0"/>
                    </a:solidFill>
                  </a:rPr>
                  <a:t>BUT with a larger sample size, in the standard error equation we are dividing by a larger number.</a:t>
                </a:r>
              </a:p>
              <a:p>
                <a:r>
                  <a:rPr lang="en-US" sz="2000" i="1" dirty="0">
                    <a:solidFill>
                      <a:srgbClr val="7030A0"/>
                    </a:solidFill>
                  </a:rPr>
                  <a:t>Thus making that overall quantity smaller and the MOE smaller -&gt; and confidence interval becomes narrower!</a:t>
                </a:r>
              </a:p>
              <a:p>
                <a:pPr marL="457200" indent="-457200">
                  <a:buAutoNum type="arabicParenR"/>
                </a:pPr>
                <a:endParaRPr lang="en-US" sz="2000" dirty="0"/>
              </a:p>
              <a:p>
                <a:pPr marL="457200" indent="-457200">
                  <a:buAutoNum type="arabicParenR"/>
                </a:pPr>
                <a:endParaRPr lang="en-US" sz="2000" dirty="0"/>
              </a:p>
              <a:p>
                <a:pPr marL="0" indent="0">
                  <a:buNone/>
                </a:pPr>
                <a:r>
                  <a:rPr lang="en-US" sz="2000" dirty="0"/>
                  <a:t>3) If I change the Interval from Question 1 to be 90% Confident, what will happen to the new confidence interval?</a:t>
                </a:r>
              </a:p>
              <a:p>
                <a:pPr marL="0" indent="0">
                  <a:buNone/>
                </a:pPr>
                <a:r>
                  <a:rPr lang="en-US" sz="2000" i="1" dirty="0">
                    <a:solidFill>
                      <a:srgbClr val="FF0000"/>
                    </a:solidFill>
                  </a:rPr>
                  <a:t>It becomes wider.</a:t>
                </a:r>
              </a:p>
              <a:p>
                <a:pPr marL="0" indent="0">
                  <a:buNone/>
                </a:pPr>
                <a:r>
                  <a:rPr lang="en-US" sz="2000" i="1" dirty="0">
                    <a:solidFill>
                      <a:srgbClr val="7030A0"/>
                    </a:solidFill>
                  </a:rPr>
                  <a:t>Same idea as number 2, BUT now the standard error remains the same (because of the same n and </a:t>
                </a:r>
                <a14:m>
                  <m:oMath xmlns:m="http://schemas.openxmlformats.org/officeDocument/2006/math">
                    <m:acc>
                      <m:accPr>
                        <m:chr m:val="̂"/>
                        <m:ctrlPr>
                          <a:rPr lang="en-US" sz="2000" i="1" dirty="0">
                            <a:solidFill>
                              <a:srgbClr val="7030A0"/>
                            </a:solidFill>
                            <a:latin typeface="Cambria Math" panose="02040503050406030204" pitchFamily="18" charset="0"/>
                          </a:rPr>
                        </m:ctrlPr>
                      </m:accPr>
                      <m:e>
                        <m:r>
                          <a:rPr lang="en-US" sz="2000" i="1" dirty="0">
                            <a:solidFill>
                              <a:srgbClr val="7030A0"/>
                            </a:solidFill>
                            <a:latin typeface="Cambria Math" panose="02040503050406030204" pitchFamily="18" charset="0"/>
                          </a:rPr>
                          <m:t>𝑝</m:t>
                        </m:r>
                      </m:e>
                    </m:acc>
                  </m:oMath>
                </a14:m>
                <a:r>
                  <a:rPr lang="en-US" sz="2000" i="1" dirty="0">
                    <a:solidFill>
                      <a:srgbClr val="7030A0"/>
                    </a:solidFill>
                  </a:rPr>
                  <a:t>).</a:t>
                </a:r>
              </a:p>
              <a:p>
                <a:pPr marL="0" indent="0">
                  <a:buNone/>
                </a:pPr>
                <a:r>
                  <a:rPr lang="en-US" sz="2000" i="1" dirty="0">
                    <a:solidFill>
                      <a:srgbClr val="7030A0"/>
                    </a:solidFill>
                  </a:rPr>
                  <a:t>And the Z* value changes because of the new confidence level!</a:t>
                </a:r>
              </a:p>
              <a:p>
                <a:r>
                  <a:rPr lang="en-US" sz="2000" i="1" dirty="0">
                    <a:solidFill>
                      <a:srgbClr val="7030A0"/>
                    </a:solidFill>
                  </a:rPr>
                  <a:t>To be more confident, we need to cover more values.</a:t>
                </a:r>
              </a:p>
              <a:p>
                <a:pPr lvl="1"/>
                <a:r>
                  <a:rPr lang="en-US" sz="1600" i="1" dirty="0">
                    <a:solidFill>
                      <a:srgbClr val="7030A0"/>
                    </a:solidFill>
                  </a:rPr>
                  <a:t>So have a larger critical value</a:t>
                </a:r>
              </a:p>
              <a:p>
                <a:r>
                  <a:rPr lang="en-US" sz="2000" i="1" dirty="0">
                    <a:solidFill>
                      <a:srgbClr val="7030A0"/>
                    </a:solidFill>
                  </a:rPr>
                  <a:t>This makes the MOE increase and our CI become wider!</a:t>
                </a:r>
              </a:p>
              <a:p>
                <a:pPr marL="457200" indent="-457200">
                  <a:buAutoNum type="arabicParenR"/>
                </a:pPr>
                <a:endParaRPr lang="en-US" sz="2000" dirty="0"/>
              </a:p>
            </p:txBody>
          </p:sp>
        </mc:Choice>
        <mc:Fallback xmlns="">
          <p:sp>
            <p:nvSpPr>
              <p:cNvPr id="3" name="Content Placeholder 2">
                <a:extLst>
                  <a:ext uri="{FF2B5EF4-FFF2-40B4-BE49-F238E27FC236}">
                    <a16:creationId xmlns:a16="http://schemas.microsoft.com/office/drawing/2014/main" id="{91531B61-18D0-884E-814C-B8AB2D4EB47D}"/>
                  </a:ext>
                </a:extLst>
              </p:cNvPr>
              <p:cNvSpPr>
                <a:spLocks noGrp="1" noRot="1" noChangeAspect="1" noMove="1" noResize="1" noEditPoints="1" noAdjustHandles="1" noChangeArrowheads="1" noChangeShapeType="1" noTextEdit="1"/>
              </p:cNvSpPr>
              <p:nvPr>
                <p:ph idx="1"/>
              </p:nvPr>
            </p:nvSpPr>
            <p:spPr>
              <a:xfrm>
                <a:off x="609600" y="836215"/>
                <a:ext cx="10515600" cy="5805885"/>
              </a:xfrm>
              <a:blipFill>
                <a:blip r:embed="rId2"/>
                <a:stretch>
                  <a:fillRect t="-43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6271950-D28C-B14B-908A-43B79F6756A3}"/>
              </a:ext>
            </a:extLst>
          </p:cNvPr>
          <p:cNvGrpSpPr/>
          <p:nvPr/>
        </p:nvGrpSpPr>
        <p:grpSpPr>
          <a:xfrm>
            <a:off x="7294998" y="5102027"/>
            <a:ext cx="3232150" cy="1325564"/>
            <a:chOff x="5486400" y="5410200"/>
            <a:chExt cx="3946973" cy="1447800"/>
          </a:xfrm>
        </p:grpSpPr>
        <p:pic>
          <p:nvPicPr>
            <p:cNvPr id="9" name="Picture 8">
              <a:extLst>
                <a:ext uri="{FF2B5EF4-FFF2-40B4-BE49-F238E27FC236}">
                  <a16:creationId xmlns:a16="http://schemas.microsoft.com/office/drawing/2014/main" id="{2344AF22-BCDC-944B-AC02-7346DEFD31CB}"/>
                </a:ext>
              </a:extLst>
            </p:cNvPr>
            <p:cNvPicPr>
              <a:picLocks noChangeAspect="1"/>
            </p:cNvPicPr>
            <p:nvPr/>
          </p:nvPicPr>
          <p:blipFill>
            <a:blip r:embed="rId3"/>
            <a:stretch>
              <a:fillRect/>
            </a:stretch>
          </p:blipFill>
          <p:spPr>
            <a:xfrm>
              <a:off x="7513464" y="5410200"/>
              <a:ext cx="1919909" cy="1447800"/>
            </a:xfrm>
            <a:prstGeom prst="rect">
              <a:avLst/>
            </a:prstGeom>
          </p:spPr>
        </p:pic>
        <p:pic>
          <p:nvPicPr>
            <p:cNvPr id="10" name="Picture 9">
              <a:extLst>
                <a:ext uri="{FF2B5EF4-FFF2-40B4-BE49-F238E27FC236}">
                  <a16:creationId xmlns:a16="http://schemas.microsoft.com/office/drawing/2014/main" id="{481B1F57-5EE3-6242-A8DB-B8F9BD8CCE93}"/>
                </a:ext>
              </a:extLst>
            </p:cNvPr>
            <p:cNvPicPr>
              <a:picLocks noChangeAspect="1"/>
            </p:cNvPicPr>
            <p:nvPr/>
          </p:nvPicPr>
          <p:blipFill>
            <a:blip r:embed="rId4"/>
            <a:stretch>
              <a:fillRect/>
            </a:stretch>
          </p:blipFill>
          <p:spPr>
            <a:xfrm>
              <a:off x="5486400" y="5410200"/>
              <a:ext cx="1919909" cy="1447800"/>
            </a:xfrm>
            <a:prstGeom prst="rect">
              <a:avLst/>
            </a:prstGeom>
          </p:spPr>
        </p:pic>
      </p:grpSp>
      <p:grpSp>
        <p:nvGrpSpPr>
          <p:cNvPr id="21" name="Group 20">
            <a:extLst>
              <a:ext uri="{FF2B5EF4-FFF2-40B4-BE49-F238E27FC236}">
                <a16:creationId xmlns:a16="http://schemas.microsoft.com/office/drawing/2014/main" id="{74438F59-4C77-6046-84D1-45FFD5DE6CE8}"/>
              </a:ext>
            </a:extLst>
          </p:cNvPr>
          <p:cNvGrpSpPr/>
          <p:nvPr/>
        </p:nvGrpSpPr>
        <p:grpSpPr>
          <a:xfrm>
            <a:off x="6186199" y="2811662"/>
            <a:ext cx="4864100" cy="1168400"/>
            <a:chOff x="5816600" y="3723878"/>
            <a:chExt cx="4864100" cy="1168400"/>
          </a:xfrm>
        </p:grpSpPr>
        <p:pic>
          <p:nvPicPr>
            <p:cNvPr id="7" name="Picture 6">
              <a:extLst>
                <a:ext uri="{FF2B5EF4-FFF2-40B4-BE49-F238E27FC236}">
                  <a16:creationId xmlns:a16="http://schemas.microsoft.com/office/drawing/2014/main" id="{063D3065-4666-EE47-AD77-68E3179399A6}"/>
                </a:ext>
              </a:extLst>
            </p:cNvPr>
            <p:cNvPicPr>
              <a:picLocks noChangeAspect="1"/>
            </p:cNvPicPr>
            <p:nvPr/>
          </p:nvPicPr>
          <p:blipFill>
            <a:blip r:embed="rId5"/>
            <a:stretch>
              <a:fillRect/>
            </a:stretch>
          </p:blipFill>
          <p:spPr>
            <a:xfrm>
              <a:off x="9131300" y="3723878"/>
              <a:ext cx="1549400" cy="1168400"/>
            </a:xfrm>
            <a:prstGeom prst="rect">
              <a:avLst/>
            </a:prstGeom>
          </p:spPr>
        </p:pic>
        <p:pic>
          <p:nvPicPr>
            <p:cNvPr id="18" name="Picture 17">
              <a:extLst>
                <a:ext uri="{FF2B5EF4-FFF2-40B4-BE49-F238E27FC236}">
                  <a16:creationId xmlns:a16="http://schemas.microsoft.com/office/drawing/2014/main" id="{03AC9BD4-1E21-E449-9DBE-4C02FD26A448}"/>
                </a:ext>
              </a:extLst>
            </p:cNvPr>
            <p:cNvPicPr>
              <a:picLocks noChangeAspect="1"/>
            </p:cNvPicPr>
            <p:nvPr/>
          </p:nvPicPr>
          <p:blipFill>
            <a:blip r:embed="rId6"/>
            <a:stretch>
              <a:fillRect/>
            </a:stretch>
          </p:blipFill>
          <p:spPr>
            <a:xfrm>
              <a:off x="7454900" y="3723878"/>
              <a:ext cx="1549400" cy="1168400"/>
            </a:xfrm>
            <a:prstGeom prst="rect">
              <a:avLst/>
            </a:prstGeom>
          </p:spPr>
        </p:pic>
        <p:pic>
          <p:nvPicPr>
            <p:cNvPr id="20" name="Picture 19">
              <a:extLst>
                <a:ext uri="{FF2B5EF4-FFF2-40B4-BE49-F238E27FC236}">
                  <a16:creationId xmlns:a16="http://schemas.microsoft.com/office/drawing/2014/main" id="{510BB346-A290-B244-B982-A4AE43CF90FB}"/>
                </a:ext>
              </a:extLst>
            </p:cNvPr>
            <p:cNvPicPr>
              <a:picLocks noChangeAspect="1"/>
            </p:cNvPicPr>
            <p:nvPr/>
          </p:nvPicPr>
          <p:blipFill>
            <a:blip r:embed="rId7"/>
            <a:stretch>
              <a:fillRect/>
            </a:stretch>
          </p:blipFill>
          <p:spPr>
            <a:xfrm>
              <a:off x="5816600" y="3723878"/>
              <a:ext cx="1549400" cy="1168400"/>
            </a:xfrm>
            <a:prstGeom prst="rect">
              <a:avLst/>
            </a:prstGeom>
          </p:spPr>
        </p:pic>
      </p:grpSp>
      <p:grpSp>
        <p:nvGrpSpPr>
          <p:cNvPr id="24" name="Group 23">
            <a:extLst>
              <a:ext uri="{FF2B5EF4-FFF2-40B4-BE49-F238E27FC236}">
                <a16:creationId xmlns:a16="http://schemas.microsoft.com/office/drawing/2014/main" id="{34701296-3F91-244E-ABD6-839D3168B6A3}"/>
              </a:ext>
            </a:extLst>
          </p:cNvPr>
          <p:cNvGrpSpPr/>
          <p:nvPr/>
        </p:nvGrpSpPr>
        <p:grpSpPr>
          <a:xfrm>
            <a:off x="4636799" y="1196976"/>
            <a:ext cx="4904799" cy="1168400"/>
            <a:chOff x="5092700" y="1577578"/>
            <a:chExt cx="4904799" cy="1168400"/>
          </a:xfrm>
        </p:grpSpPr>
        <p:grpSp>
          <p:nvGrpSpPr>
            <p:cNvPr id="16" name="Group 15">
              <a:extLst>
                <a:ext uri="{FF2B5EF4-FFF2-40B4-BE49-F238E27FC236}">
                  <a16:creationId xmlns:a16="http://schemas.microsoft.com/office/drawing/2014/main" id="{7B6C951E-C4E3-FD4E-BF4B-1914EB95CB31}"/>
                </a:ext>
              </a:extLst>
            </p:cNvPr>
            <p:cNvGrpSpPr/>
            <p:nvPr/>
          </p:nvGrpSpPr>
          <p:grpSpPr>
            <a:xfrm>
              <a:off x="6746299" y="1577578"/>
              <a:ext cx="3251200" cy="1168400"/>
              <a:chOff x="4953000" y="1577578"/>
              <a:chExt cx="3251200" cy="1168400"/>
            </a:xfrm>
          </p:grpSpPr>
          <p:pic>
            <p:nvPicPr>
              <p:cNvPr id="13" name="Picture 12">
                <a:extLst>
                  <a:ext uri="{FF2B5EF4-FFF2-40B4-BE49-F238E27FC236}">
                    <a16:creationId xmlns:a16="http://schemas.microsoft.com/office/drawing/2014/main" id="{9DAD53B5-73A7-4C40-9BA8-6FFFA41C5A19}"/>
                  </a:ext>
                </a:extLst>
              </p:cNvPr>
              <p:cNvPicPr>
                <a:picLocks noChangeAspect="1"/>
              </p:cNvPicPr>
              <p:nvPr/>
            </p:nvPicPr>
            <p:blipFill>
              <a:blip r:embed="rId8"/>
              <a:stretch>
                <a:fillRect/>
              </a:stretch>
            </p:blipFill>
            <p:spPr>
              <a:xfrm>
                <a:off x="4953000" y="1577578"/>
                <a:ext cx="1549400" cy="1168400"/>
              </a:xfrm>
              <a:prstGeom prst="rect">
                <a:avLst/>
              </a:prstGeom>
            </p:spPr>
          </p:pic>
          <p:pic>
            <p:nvPicPr>
              <p:cNvPr id="15" name="Picture 14">
                <a:extLst>
                  <a:ext uri="{FF2B5EF4-FFF2-40B4-BE49-F238E27FC236}">
                    <a16:creationId xmlns:a16="http://schemas.microsoft.com/office/drawing/2014/main" id="{7E238A7E-7AA7-284E-AA57-2BC83623E61C}"/>
                  </a:ext>
                </a:extLst>
              </p:cNvPr>
              <p:cNvPicPr>
                <a:picLocks noChangeAspect="1"/>
              </p:cNvPicPr>
              <p:nvPr/>
            </p:nvPicPr>
            <p:blipFill>
              <a:blip r:embed="rId9"/>
              <a:stretch>
                <a:fillRect/>
              </a:stretch>
            </p:blipFill>
            <p:spPr>
              <a:xfrm>
                <a:off x="6654800" y="1577578"/>
                <a:ext cx="1549400" cy="1168400"/>
              </a:xfrm>
              <a:prstGeom prst="rect">
                <a:avLst/>
              </a:prstGeom>
            </p:spPr>
          </p:pic>
        </p:grpSp>
        <p:pic>
          <p:nvPicPr>
            <p:cNvPr id="23" name="Picture 22">
              <a:extLst>
                <a:ext uri="{FF2B5EF4-FFF2-40B4-BE49-F238E27FC236}">
                  <a16:creationId xmlns:a16="http://schemas.microsoft.com/office/drawing/2014/main" id="{5DF302E3-B0C8-C248-AD70-A2233A90CAA3}"/>
                </a:ext>
              </a:extLst>
            </p:cNvPr>
            <p:cNvPicPr>
              <a:picLocks noChangeAspect="1"/>
            </p:cNvPicPr>
            <p:nvPr/>
          </p:nvPicPr>
          <p:blipFill>
            <a:blip r:embed="rId10"/>
            <a:stretch>
              <a:fillRect/>
            </a:stretch>
          </p:blipFill>
          <p:spPr>
            <a:xfrm>
              <a:off x="5092700" y="1577578"/>
              <a:ext cx="1549400" cy="1168400"/>
            </a:xfrm>
            <a:prstGeom prst="rect">
              <a:avLst/>
            </a:prstGeom>
          </p:spPr>
        </p:pic>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F3D4837-34AF-644E-B351-D00914CC811A}"/>
                  </a:ext>
                </a:extLst>
              </p:cNvPr>
              <p:cNvSpPr txBox="1"/>
              <p:nvPr/>
            </p:nvSpPr>
            <p:spPr>
              <a:xfrm>
                <a:off x="6266406" y="3614505"/>
                <a:ext cx="3264163" cy="261610"/>
              </a:xfrm>
              <a:prstGeom prst="rect">
                <a:avLst/>
              </a:prstGeom>
              <a:noFill/>
            </p:spPr>
            <p:txBody>
              <a:bodyPr wrap="none" rtlCol="0">
                <a:spAutoFit/>
              </a:bodyPr>
              <a:lstStyle/>
              <a:p>
                <a:r>
                  <a:rPr lang="en-US" sz="1100" i="1" dirty="0">
                    <a:solidFill>
                      <a:srgbClr val="7030A0"/>
                    </a:solidFill>
                  </a:rPr>
                  <a:t>NOTE: I had to change x so that the </a:t>
                </a:r>
                <a14:m>
                  <m:oMath xmlns:m="http://schemas.openxmlformats.org/officeDocument/2006/math">
                    <m:acc>
                      <m:accPr>
                        <m:chr m:val="̂"/>
                        <m:ctrlPr>
                          <a:rPr lang="en-US" sz="1100" b="0" i="1" smtClean="0">
                            <a:solidFill>
                              <a:srgbClr val="7030A0"/>
                            </a:solidFill>
                            <a:latin typeface="Cambria Math" panose="02040503050406030204" pitchFamily="18" charset="0"/>
                          </a:rPr>
                        </m:ctrlPr>
                      </m:accPr>
                      <m:e>
                        <m:r>
                          <a:rPr lang="en-US" sz="1100" b="0" i="1" smtClean="0">
                            <a:solidFill>
                              <a:srgbClr val="7030A0"/>
                            </a:solidFill>
                            <a:latin typeface="Cambria Math" panose="02040503050406030204" pitchFamily="18" charset="0"/>
                          </a:rPr>
                          <m:t>𝑝</m:t>
                        </m:r>
                      </m:e>
                    </m:acc>
                  </m:oMath>
                </a14:m>
                <a:r>
                  <a:rPr lang="en-US" sz="1100" i="1" dirty="0">
                    <a:solidFill>
                      <a:srgbClr val="7030A0"/>
                    </a:solidFill>
                  </a:rPr>
                  <a:t> stayed the same</a:t>
                </a:r>
              </a:p>
            </p:txBody>
          </p:sp>
        </mc:Choice>
        <mc:Fallback xmlns="">
          <p:sp>
            <p:nvSpPr>
              <p:cNvPr id="25" name="TextBox 24">
                <a:extLst>
                  <a:ext uri="{FF2B5EF4-FFF2-40B4-BE49-F238E27FC236}">
                    <a16:creationId xmlns:a16="http://schemas.microsoft.com/office/drawing/2014/main" id="{EF3D4837-34AF-644E-B351-D00914CC811A}"/>
                  </a:ext>
                </a:extLst>
              </p:cNvPr>
              <p:cNvSpPr txBox="1">
                <a:spLocks noRot="1" noChangeAspect="1" noMove="1" noResize="1" noEditPoints="1" noAdjustHandles="1" noChangeArrowheads="1" noChangeShapeType="1" noTextEdit="1"/>
              </p:cNvSpPr>
              <p:nvPr/>
            </p:nvSpPr>
            <p:spPr>
              <a:xfrm>
                <a:off x="6266406" y="3614505"/>
                <a:ext cx="3264163" cy="261610"/>
              </a:xfrm>
              <a:prstGeom prst="rect">
                <a:avLst/>
              </a:prstGeom>
              <a:blipFill>
                <a:blip r:embed="rId11"/>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328732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348C-F21A-2C4C-9855-15B5DB5F67D7}"/>
              </a:ext>
            </a:extLst>
          </p:cNvPr>
          <p:cNvSpPr>
            <a:spLocks noGrp="1"/>
          </p:cNvSpPr>
          <p:nvPr>
            <p:ph type="title"/>
          </p:nvPr>
        </p:nvSpPr>
        <p:spPr/>
        <p:txBody>
          <a:bodyPr/>
          <a:lstStyle/>
          <a:p>
            <a:r>
              <a:rPr lang="en-US" dirty="0"/>
              <a:t>Summary of ideas from previous LCQ</a:t>
            </a:r>
          </a:p>
        </p:txBody>
      </p:sp>
      <p:sp>
        <p:nvSpPr>
          <p:cNvPr id="3" name="Content Placeholder 2">
            <a:extLst>
              <a:ext uri="{FF2B5EF4-FFF2-40B4-BE49-F238E27FC236}">
                <a16:creationId xmlns:a16="http://schemas.microsoft.com/office/drawing/2014/main" id="{7C34F50D-EBB5-8149-98AF-29D4E6C4AD29}"/>
              </a:ext>
            </a:extLst>
          </p:cNvPr>
          <p:cNvSpPr>
            <a:spLocks noGrp="1"/>
          </p:cNvSpPr>
          <p:nvPr>
            <p:ph idx="1"/>
          </p:nvPr>
        </p:nvSpPr>
        <p:spPr>
          <a:xfrm>
            <a:off x="838200" y="1825625"/>
            <a:ext cx="10515600" cy="4352544"/>
          </a:xfrm>
        </p:spPr>
        <p:txBody>
          <a:bodyPr/>
          <a:lstStyle/>
          <a:p>
            <a:r>
              <a:rPr lang="en-US" dirty="0"/>
              <a:t>There are </a:t>
            </a:r>
            <a:r>
              <a:rPr lang="en-US" u="sng" dirty="0"/>
              <a:t>two ways</a:t>
            </a:r>
            <a:r>
              <a:rPr lang="en-US" dirty="0"/>
              <a:t> to get a </a:t>
            </a:r>
            <a:r>
              <a:rPr lang="en-US" b="1" dirty="0"/>
              <a:t>more precise (narrower) confidence interval</a:t>
            </a:r>
            <a:r>
              <a:rPr lang="en-US" dirty="0"/>
              <a:t>!</a:t>
            </a:r>
          </a:p>
          <a:p>
            <a:pPr lvl="1"/>
            <a:r>
              <a:rPr lang="en-US" dirty="0"/>
              <a:t>(Assuming everything else remains the same)</a:t>
            </a:r>
          </a:p>
          <a:p>
            <a:pPr lvl="1"/>
            <a:r>
              <a:rPr lang="en-US" u="sng" dirty="0"/>
              <a:t>Increase the sample size</a:t>
            </a:r>
            <a:r>
              <a:rPr lang="en-US" dirty="0"/>
              <a:t>!</a:t>
            </a:r>
          </a:p>
          <a:p>
            <a:pPr lvl="2"/>
            <a:r>
              <a:rPr lang="en-US" i="1" dirty="0"/>
              <a:t>This decreases the standard error and as a result the MOE.</a:t>
            </a:r>
          </a:p>
          <a:p>
            <a:pPr lvl="1"/>
            <a:r>
              <a:rPr lang="en-US" u="sng" dirty="0"/>
              <a:t>Decrease the confidence level</a:t>
            </a:r>
            <a:r>
              <a:rPr lang="en-US" dirty="0"/>
              <a:t>!</a:t>
            </a:r>
          </a:p>
          <a:p>
            <a:pPr lvl="2"/>
            <a:r>
              <a:rPr lang="en-US" i="1" dirty="0"/>
              <a:t>This decreases the critical value and as a result the MOE.</a:t>
            </a:r>
          </a:p>
          <a:p>
            <a:pPr lvl="2"/>
            <a:endParaRPr lang="en-US" dirty="0"/>
          </a:p>
        </p:txBody>
      </p:sp>
      <p:pic>
        <p:nvPicPr>
          <p:cNvPr id="12" name="Picture 11">
            <a:extLst>
              <a:ext uri="{FF2B5EF4-FFF2-40B4-BE49-F238E27FC236}">
                <a16:creationId xmlns:a16="http://schemas.microsoft.com/office/drawing/2014/main" id="{9478DDC5-DB23-7142-97FB-A95D5282D28B}"/>
              </a:ext>
            </a:extLst>
          </p:cNvPr>
          <p:cNvPicPr>
            <a:picLocks noChangeAspect="1"/>
          </p:cNvPicPr>
          <p:nvPr/>
        </p:nvPicPr>
        <p:blipFill>
          <a:blip r:embed="rId2"/>
          <a:stretch>
            <a:fillRect/>
          </a:stretch>
        </p:blipFill>
        <p:spPr>
          <a:xfrm>
            <a:off x="1219201" y="5194299"/>
            <a:ext cx="4333923" cy="694944"/>
          </a:xfrm>
          <a:prstGeom prst="rect">
            <a:avLst/>
          </a:prstGeom>
        </p:spPr>
      </p:pic>
      <p:pic>
        <p:nvPicPr>
          <p:cNvPr id="22" name="Picture 21">
            <a:extLst>
              <a:ext uri="{FF2B5EF4-FFF2-40B4-BE49-F238E27FC236}">
                <a16:creationId xmlns:a16="http://schemas.microsoft.com/office/drawing/2014/main" id="{2241025E-1B64-BA4B-9B48-4B598E960335}"/>
              </a:ext>
            </a:extLst>
          </p:cNvPr>
          <p:cNvPicPr>
            <a:picLocks noChangeAspect="1"/>
          </p:cNvPicPr>
          <p:nvPr/>
        </p:nvPicPr>
        <p:blipFill>
          <a:blip r:embed="rId3"/>
          <a:stretch>
            <a:fillRect/>
          </a:stretch>
        </p:blipFill>
        <p:spPr>
          <a:xfrm>
            <a:off x="7016750" y="5167955"/>
            <a:ext cx="4146550" cy="751187"/>
          </a:xfrm>
          <a:prstGeom prst="rect">
            <a:avLst/>
          </a:prstGeom>
        </p:spPr>
      </p:pic>
      <p:sp>
        <p:nvSpPr>
          <p:cNvPr id="23" name="TextBox 22">
            <a:extLst>
              <a:ext uri="{FF2B5EF4-FFF2-40B4-BE49-F238E27FC236}">
                <a16:creationId xmlns:a16="http://schemas.microsoft.com/office/drawing/2014/main" id="{0CEAAC41-6645-4448-9E70-1B319F41D17D}"/>
              </a:ext>
            </a:extLst>
          </p:cNvPr>
          <p:cNvSpPr txBox="1"/>
          <p:nvPr/>
        </p:nvSpPr>
        <p:spPr>
          <a:xfrm>
            <a:off x="8903916" y="4824967"/>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5BA31FAD-D280-7547-9E42-3292EB925EC9}"/>
              </a:ext>
            </a:extLst>
          </p:cNvPr>
          <p:cNvSpPr txBox="1"/>
          <p:nvPr/>
        </p:nvSpPr>
        <p:spPr>
          <a:xfrm>
            <a:off x="2797783" y="4885394"/>
            <a:ext cx="372218"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055406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Margin of Error Revisited</a:t>
            </a:r>
            <a:endParaRPr dirty="0"/>
          </a:p>
        </p:txBody>
      </p:sp>
      <mc:AlternateContent xmlns:mc="http://schemas.openxmlformats.org/markup-compatibility/2006" xmlns:a14="http://schemas.microsoft.com/office/drawing/2010/main">
        <mc:Choice Requires="a14">
          <p:sp>
            <p:nvSpPr>
              <p:cNvPr id="155" name="Google Shape;155;p2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US" sz="2000" dirty="0"/>
                  <a:t>Recall: </a:t>
                </a:r>
                <a:r>
                  <a:rPr lang="en-US" sz="2000" b="1" dirty="0"/>
                  <a:t>MOE</a:t>
                </a:r>
                <a:r>
                  <a:rPr lang="en-US" sz="2000" dirty="0"/>
                  <a:t> is what you </a:t>
                </a:r>
                <a:r>
                  <a:rPr lang="en-US" sz="2000" u="sng" dirty="0"/>
                  <a:t>add and subtract</a:t>
                </a:r>
                <a:r>
                  <a:rPr lang="en-US" sz="2000" dirty="0"/>
                  <a:t> from your </a:t>
                </a:r>
                <a:r>
                  <a:rPr lang="en-US" sz="2000" u="sng" dirty="0"/>
                  <a:t>point estimate</a:t>
                </a:r>
                <a:r>
                  <a:rPr lang="en-US" sz="2000" dirty="0"/>
                  <a:t> to get your </a:t>
                </a:r>
                <a:r>
                  <a:rPr lang="en-US" sz="2000" u="sng" dirty="0"/>
                  <a:t>upper bound (UB) and lower bound (LB)</a:t>
                </a:r>
                <a:r>
                  <a:rPr lang="en-US" sz="2000" dirty="0"/>
                  <a:t> of your </a:t>
                </a:r>
                <a:r>
                  <a:rPr lang="en-US" sz="2000" u="sng" dirty="0"/>
                  <a:t>confidence interval</a:t>
                </a:r>
                <a:r>
                  <a:rPr lang="en-US" sz="2000" dirty="0"/>
                  <a:t>.</a:t>
                </a:r>
              </a:p>
              <a:p>
                <a:pPr marL="457200" indent="-457200">
                  <a:spcBef>
                    <a:spcPts val="2133"/>
                  </a:spcBef>
                </a:pPr>
                <a:r>
                  <a:rPr lang="en-US" sz="2000" dirty="0"/>
                  <a:t>If you are given an interval, your </a:t>
                </a:r>
                <a:r>
                  <a:rPr lang="en-US" sz="2000" b="1" dirty="0"/>
                  <a:t>margin of error </a:t>
                </a:r>
                <a:r>
                  <a:rPr lang="en-US" sz="2000" dirty="0"/>
                  <a:t>is the following:</a:t>
                </a:r>
              </a:p>
              <a:p>
                <a:pPr marL="1066785" lvl="1" indent="-457200"/>
                <a:r>
                  <a:rPr lang="en-US" sz="1800" dirty="0"/>
                  <a:t>Margin of Error = </a:t>
                </a:r>
                <a14:m>
                  <m:oMath xmlns:m="http://schemas.openxmlformats.org/officeDocument/2006/math">
                    <m:f>
                      <m:fPr>
                        <m:ctrlPr>
                          <a:rPr lang="en-US" sz="1800" b="0" i="1" dirty="0" smtClean="0">
                            <a:latin typeface="Cambria Math" panose="02040503050406030204" pitchFamily="18" charset="0"/>
                          </a:rPr>
                        </m:ctrlPr>
                      </m:fPr>
                      <m:num>
                        <m:r>
                          <a:rPr lang="en-US" sz="1800" i="1" dirty="0" smtClean="0">
                            <a:latin typeface="Cambria Math" panose="02040503050406030204" pitchFamily="18" charset="0"/>
                          </a:rPr>
                          <m:t>𝑈</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 −</m:t>
                        </m:r>
                        <m:r>
                          <a:rPr lang="en-US" sz="1800" b="0" i="1" dirty="0" smtClean="0">
                            <a:latin typeface="Cambria Math" panose="02040503050406030204" pitchFamily="18" charset="0"/>
                          </a:rPr>
                          <m:t>𝐿𝐵</m:t>
                        </m:r>
                      </m:num>
                      <m:den>
                        <m:r>
                          <a:rPr lang="en-US" sz="1800" b="0" i="1" dirty="0" smtClean="0">
                            <a:latin typeface="Cambria Math" panose="02040503050406030204" pitchFamily="18" charset="0"/>
                          </a:rPr>
                          <m:t>2</m:t>
                        </m:r>
                      </m:den>
                    </m:f>
                    <m:r>
                      <a:rPr lang="en-US" sz="1800" b="0" i="0" dirty="0" smtClean="0">
                        <a:latin typeface="Cambria Math" panose="02040503050406030204" pitchFamily="18" charset="0"/>
                      </a:rPr>
                      <m:t>=</m:t>
                    </m:r>
                    <m:f>
                      <m:fPr>
                        <m:ctrlPr>
                          <a:rPr lang="en-US" sz="1800" i="1" dirty="0">
                            <a:latin typeface="Cambria Math" panose="02040503050406030204" pitchFamily="18" charset="0"/>
                          </a:rPr>
                        </m:ctrlPr>
                      </m:fPr>
                      <m:num>
                        <m:r>
                          <a:rPr lang="en-US" sz="1800" b="0" i="1" dirty="0" smtClean="0">
                            <a:latin typeface="Cambria Math" panose="02040503050406030204" pitchFamily="18" charset="0"/>
                          </a:rPr>
                          <m:t>𝑊𝑖𝑑𝑡h</m:t>
                        </m:r>
                      </m:num>
                      <m:den>
                        <m:r>
                          <a:rPr lang="en-US" sz="1800" i="1" dirty="0">
                            <a:latin typeface="Cambria Math" panose="02040503050406030204" pitchFamily="18" charset="0"/>
                          </a:rPr>
                          <m:t>2</m:t>
                        </m:r>
                      </m:den>
                    </m:f>
                  </m:oMath>
                </a14:m>
                <a:r>
                  <a:rPr lang="en-US" sz="1800" dirty="0"/>
                  <a:t> 				    </a:t>
                </a:r>
              </a:p>
              <a:p>
                <a:pPr marL="457200" indent="-457200">
                  <a:spcBef>
                    <a:spcPts val="2133"/>
                  </a:spcBef>
                  <a:spcAft>
                    <a:spcPts val="2133"/>
                  </a:spcAft>
                </a:pPr>
                <a:r>
                  <a:rPr lang="en-US" sz="2000" b="1" dirty="0"/>
                  <a:t>Width </a:t>
                </a:r>
                <a:r>
                  <a:rPr lang="en-US" sz="2000" dirty="0"/>
                  <a:t>of an interval = 2 * MOE</a:t>
                </a:r>
              </a:p>
              <a:p>
                <a:pPr marL="0" indent="0">
                  <a:spcBef>
                    <a:spcPts val="2133"/>
                  </a:spcBef>
                  <a:spcAft>
                    <a:spcPts val="2133"/>
                  </a:spcAft>
                  <a:buNone/>
                </a:pPr>
                <a:r>
                  <a:rPr lang="en-US" sz="2000" dirty="0"/>
                  <a:t>Example:</a:t>
                </a:r>
              </a:p>
              <a:p>
                <a:pPr marL="0" indent="0">
                  <a:lnSpc>
                    <a:spcPct val="100000"/>
                  </a:lnSpc>
                  <a:buNone/>
                </a:pPr>
                <a:r>
                  <a:rPr lang="en-US" sz="2000" i="1" dirty="0">
                    <a:solidFill>
                      <a:srgbClr val="FF0000"/>
                    </a:solidFill>
                  </a:rPr>
                  <a:t>Width = UB – LB = 0.6709 – 0.6091 = 0.0618</a:t>
                </a:r>
              </a:p>
              <a:p>
                <a:pPr marL="0" indent="0">
                  <a:lnSpc>
                    <a:spcPct val="100000"/>
                  </a:lnSpc>
                  <a:buNone/>
                </a:pPr>
                <a:r>
                  <a:rPr lang="en-US" sz="2000" i="1" dirty="0">
                    <a:solidFill>
                      <a:srgbClr val="FF0000"/>
                    </a:solidFill>
                  </a:rPr>
                  <a:t>MOE = Width / 2  = 0.0618 / 2 = 0.0309</a:t>
                </a:r>
              </a:p>
            </p:txBody>
          </p:sp>
        </mc:Choice>
        <mc:Fallback xmlns="">
          <p:sp>
            <p:nvSpPr>
              <p:cNvPr id="155" name="Google Shape;155;p27"/>
              <p:cNvSpPr txBox="1">
                <a:spLocks noGrp="1" noRot="1" noChangeAspect="1" noMove="1" noResize="1" noEditPoints="1" noAdjustHandles="1" noChangeArrowheads="1" noChangeShapeType="1" noTextEdit="1"/>
              </p:cNvSpPr>
              <p:nvPr>
                <p:ph type="body" idx="1"/>
              </p:nvPr>
            </p:nvSpPr>
            <p:spPr>
              <a:xfrm>
                <a:off x="415600" y="1536633"/>
                <a:ext cx="11360800" cy="4555200"/>
              </a:xfrm>
              <a:prstGeom prst="rect">
                <a:avLst/>
              </a:prstGeom>
              <a:blipFill>
                <a:blip r:embed="rId3"/>
                <a:stretch>
                  <a:fillRect l="-223" r="-67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F5C084A-4983-1D40-88E3-12161E8D7CEF}"/>
              </a:ext>
            </a:extLst>
          </p:cNvPr>
          <p:cNvPicPr>
            <a:picLocks noChangeAspect="1"/>
          </p:cNvPicPr>
          <p:nvPr/>
        </p:nvPicPr>
        <p:blipFill>
          <a:blip r:embed="rId4"/>
          <a:stretch>
            <a:fillRect/>
          </a:stretch>
        </p:blipFill>
        <p:spPr>
          <a:xfrm>
            <a:off x="5397500" y="2969683"/>
            <a:ext cx="4851400" cy="1689100"/>
          </a:xfrm>
          <a:prstGeom prst="rect">
            <a:avLst/>
          </a:prstGeom>
        </p:spPr>
      </p:pic>
      <p:pic>
        <p:nvPicPr>
          <p:cNvPr id="7" name="Picture 6">
            <a:extLst>
              <a:ext uri="{FF2B5EF4-FFF2-40B4-BE49-F238E27FC236}">
                <a16:creationId xmlns:a16="http://schemas.microsoft.com/office/drawing/2014/main" id="{98EA9F9D-9B97-A74A-9AD0-D9F3C412DF67}"/>
              </a:ext>
            </a:extLst>
          </p:cNvPr>
          <p:cNvPicPr>
            <a:picLocks noChangeAspect="1"/>
          </p:cNvPicPr>
          <p:nvPr/>
        </p:nvPicPr>
        <p:blipFill>
          <a:blip r:embed="rId5"/>
          <a:stretch>
            <a:fillRect/>
          </a:stretch>
        </p:blipFill>
        <p:spPr>
          <a:xfrm>
            <a:off x="5397500" y="4658783"/>
            <a:ext cx="1549400" cy="1168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D185-EB17-4440-808E-340392A27595}"/>
              </a:ext>
            </a:extLst>
          </p:cNvPr>
          <p:cNvSpPr>
            <a:spLocks noGrp="1"/>
          </p:cNvSpPr>
          <p:nvPr>
            <p:ph type="title"/>
          </p:nvPr>
        </p:nvSpPr>
        <p:spPr/>
        <p:txBody>
          <a:bodyPr/>
          <a:lstStyle/>
          <a:p>
            <a:r>
              <a:rPr lang="en-US" dirty="0"/>
              <a:t>Finding the Minimum Sample Size - Motivation</a:t>
            </a:r>
          </a:p>
        </p:txBody>
      </p:sp>
      <p:sp>
        <p:nvSpPr>
          <p:cNvPr id="3" name="Text Placeholder 2">
            <a:extLst>
              <a:ext uri="{FF2B5EF4-FFF2-40B4-BE49-F238E27FC236}">
                <a16:creationId xmlns:a16="http://schemas.microsoft.com/office/drawing/2014/main" id="{46B9240E-2CD2-FA4C-9F19-2649040E60E1}"/>
              </a:ext>
            </a:extLst>
          </p:cNvPr>
          <p:cNvSpPr>
            <a:spLocks noGrp="1"/>
          </p:cNvSpPr>
          <p:nvPr>
            <p:ph type="body" idx="1"/>
          </p:nvPr>
        </p:nvSpPr>
        <p:spPr/>
        <p:txBody>
          <a:bodyPr/>
          <a:lstStyle/>
          <a:p>
            <a:pPr>
              <a:lnSpc>
                <a:spcPct val="100000"/>
              </a:lnSpc>
            </a:pPr>
            <a:r>
              <a:rPr lang="en-US" sz="1800" dirty="0"/>
              <a:t>In practice, and important step when planning a study is </a:t>
            </a:r>
            <a:r>
              <a:rPr lang="en-US" sz="1800" u="sng" dirty="0"/>
              <a:t>determining how large of a sample is needed</a:t>
            </a:r>
            <a:r>
              <a:rPr lang="en-US" sz="1800" dirty="0"/>
              <a:t>.</a:t>
            </a:r>
          </a:p>
          <a:p>
            <a:pPr marL="152396" indent="0">
              <a:lnSpc>
                <a:spcPct val="100000"/>
              </a:lnSpc>
              <a:buNone/>
            </a:pPr>
            <a:endParaRPr lang="en-US" sz="1800" dirty="0"/>
          </a:p>
          <a:p>
            <a:pPr lvl="1">
              <a:lnSpc>
                <a:spcPct val="100000"/>
              </a:lnSpc>
              <a:spcBef>
                <a:spcPts val="0"/>
              </a:spcBef>
            </a:pPr>
            <a:r>
              <a:rPr lang="en-US" sz="1800" u="sng" dirty="0"/>
              <a:t>If </a:t>
            </a:r>
            <a:r>
              <a:rPr lang="en-US" sz="1800" i="1" u="sng" dirty="0"/>
              <a:t>n</a:t>
            </a:r>
            <a:r>
              <a:rPr lang="en-US" sz="1800" u="sng" dirty="0"/>
              <a:t> is too large</a:t>
            </a:r>
            <a:r>
              <a:rPr lang="en-US" sz="1800" dirty="0"/>
              <a:t>, it is a </a:t>
            </a:r>
            <a:r>
              <a:rPr lang="en-US" sz="1800" u="sng" dirty="0"/>
              <a:t>waste of resources</a:t>
            </a:r>
            <a:r>
              <a:rPr lang="en-US" sz="1800" dirty="0"/>
              <a:t> (studies are expensive, time and $$$).</a:t>
            </a:r>
          </a:p>
          <a:p>
            <a:pPr lvl="1">
              <a:lnSpc>
                <a:spcPct val="100000"/>
              </a:lnSpc>
              <a:spcBef>
                <a:spcPts val="0"/>
              </a:spcBef>
            </a:pPr>
            <a:r>
              <a:rPr lang="en-US" sz="1800" u="sng" dirty="0"/>
              <a:t>If </a:t>
            </a:r>
            <a:r>
              <a:rPr lang="en-US" sz="1800" i="1" u="sng" dirty="0"/>
              <a:t>n</a:t>
            </a:r>
            <a:r>
              <a:rPr lang="en-US" sz="1800" u="sng" dirty="0"/>
              <a:t> is too small</a:t>
            </a:r>
            <a:r>
              <a:rPr lang="en-US" sz="1800" dirty="0"/>
              <a:t>, they are </a:t>
            </a:r>
            <a:r>
              <a:rPr lang="en-US" sz="1800" u="sng" dirty="0"/>
              <a:t>less confident</a:t>
            </a:r>
            <a:r>
              <a:rPr lang="en-US" sz="1800" dirty="0"/>
              <a:t> in the results (i.e. too imprecise).</a:t>
            </a:r>
          </a:p>
          <a:p>
            <a:pPr lvl="1">
              <a:lnSpc>
                <a:spcPct val="100000"/>
              </a:lnSpc>
              <a:spcBef>
                <a:spcPts val="0"/>
              </a:spcBef>
            </a:pPr>
            <a:endParaRPr lang="en-US" sz="1800" i="1" dirty="0"/>
          </a:p>
          <a:p>
            <a:pPr>
              <a:lnSpc>
                <a:spcPct val="100000"/>
              </a:lnSpc>
            </a:pPr>
            <a:r>
              <a:rPr lang="en-US" sz="1800" dirty="0"/>
              <a:t>Researchers try to figure out how </a:t>
            </a:r>
            <a:r>
              <a:rPr lang="en-US" sz="1800" u="sng" dirty="0"/>
              <a:t>large their sample</a:t>
            </a:r>
            <a:r>
              <a:rPr lang="en-US" sz="1800" dirty="0"/>
              <a:t> needs to be to yield a </a:t>
            </a:r>
            <a:r>
              <a:rPr lang="en-US" sz="1800" u="sng" dirty="0"/>
              <a:t>confidence interval</a:t>
            </a:r>
            <a:r>
              <a:rPr lang="en-US" sz="1800" dirty="0"/>
              <a:t> with a </a:t>
            </a:r>
            <a:r>
              <a:rPr lang="en-US" sz="1800" u="sng" dirty="0"/>
              <a:t>predetermined width</a:t>
            </a:r>
            <a:r>
              <a:rPr lang="en-US" sz="1800" dirty="0"/>
              <a:t>.</a:t>
            </a:r>
          </a:p>
          <a:p>
            <a:pPr marL="152396" indent="0">
              <a:lnSpc>
                <a:spcPct val="100000"/>
              </a:lnSpc>
              <a:buNone/>
            </a:pPr>
            <a:endParaRPr lang="en-US" sz="1800" dirty="0"/>
          </a:p>
          <a:p>
            <a:pPr lvl="1">
              <a:lnSpc>
                <a:spcPct val="100000"/>
              </a:lnSpc>
              <a:spcBef>
                <a:spcPts val="0"/>
              </a:spcBef>
            </a:pPr>
            <a:r>
              <a:rPr lang="en-US" sz="1800" dirty="0"/>
              <a:t>In doing so, they are </a:t>
            </a:r>
            <a:r>
              <a:rPr lang="en-US" sz="1800" u="sng" dirty="0"/>
              <a:t>controlling</a:t>
            </a:r>
            <a:r>
              <a:rPr lang="en-US" sz="1800" dirty="0"/>
              <a:t> the </a:t>
            </a:r>
            <a:r>
              <a:rPr lang="en-US" sz="1800" u="sng" dirty="0"/>
              <a:t>precision</a:t>
            </a:r>
            <a:r>
              <a:rPr lang="en-US" sz="1800" dirty="0"/>
              <a:t>!</a:t>
            </a:r>
          </a:p>
        </p:txBody>
      </p:sp>
    </p:spTree>
    <p:extLst>
      <p:ext uri="{BB962C8B-B14F-4D97-AF65-F5344CB8AC3E}">
        <p14:creationId xmlns:p14="http://schemas.microsoft.com/office/powerpoint/2010/main" val="169841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D185-EB17-4440-808E-340392A27595}"/>
              </a:ext>
            </a:extLst>
          </p:cNvPr>
          <p:cNvSpPr>
            <a:spLocks noGrp="1"/>
          </p:cNvSpPr>
          <p:nvPr>
            <p:ph type="title"/>
          </p:nvPr>
        </p:nvSpPr>
        <p:spPr>
          <a:xfrm>
            <a:off x="415600" y="291054"/>
            <a:ext cx="11360800" cy="763600"/>
          </a:xfrm>
        </p:spPr>
        <p:txBody>
          <a:bodyPr/>
          <a:lstStyle/>
          <a:p>
            <a:r>
              <a:rPr lang="en-US" dirty="0"/>
              <a:t>Finding the Minimum Sample Size - Calculation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6B9240E-2CD2-FA4C-9F19-2649040E60E1}"/>
                  </a:ext>
                </a:extLst>
              </p:cNvPr>
              <p:cNvSpPr>
                <a:spLocks noGrp="1"/>
              </p:cNvSpPr>
              <p:nvPr>
                <p:ph type="body" idx="1"/>
              </p:nvPr>
            </p:nvSpPr>
            <p:spPr>
              <a:xfrm>
                <a:off x="-25400" y="1151400"/>
                <a:ext cx="11801800" cy="4555200"/>
              </a:xfrm>
            </p:spPr>
            <p:txBody>
              <a:bodyPr/>
              <a:lstStyle/>
              <a:p>
                <a:pPr>
                  <a:lnSpc>
                    <a:spcPct val="100000"/>
                  </a:lnSpc>
                </a:pPr>
                <a:r>
                  <a:rPr lang="en-US" sz="2000" dirty="0"/>
                  <a:t>Start with the formula for Margin of Error and rearrange to solve for </a:t>
                </a:r>
                <a:r>
                  <a:rPr lang="en-US" sz="2000" i="1" dirty="0"/>
                  <a:t>n</a:t>
                </a:r>
                <a:r>
                  <a:rPr lang="en-US" sz="2000" dirty="0"/>
                  <a:t>:</a:t>
                </a:r>
              </a:p>
              <a:p>
                <a:pPr>
                  <a:lnSpc>
                    <a:spcPct val="100000"/>
                  </a:lnSpc>
                </a:pPr>
                <a:endParaRPr lang="en-US" sz="2000" dirty="0"/>
              </a:p>
              <a:p>
                <a:pPr marL="152396" indent="0">
                  <a:lnSpc>
                    <a:spcPct val="10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𝑀𝑂</m:t>
                      </m:r>
                      <m:r>
                        <a:rPr lang="en-US" sz="2000" i="1">
                          <a:latin typeface="Cambria Math" panose="02040503050406030204" pitchFamily="18" charset="0"/>
                        </a:rPr>
                        <m:t>𝐸</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𝑍</m:t>
                          </m:r>
                        </m:e>
                        <m:sup>
                          <m:r>
                            <a:rPr lang="en-US" sz="2000" b="0" i="1" smtClean="0">
                              <a:latin typeface="Cambria Math" panose="02040503050406030204" pitchFamily="18" charset="0"/>
                            </a:rPr>
                            <m:t>∗</m:t>
                          </m:r>
                        </m:sup>
                      </m:sSup>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acc>
                                <m:accPr>
                                  <m:chr m:val="̂"/>
                                  <m:ctrlPr>
                                    <a:rPr lang="en-US" sz="2000" b="0" i="1" dirty="0" smtClean="0">
                                      <a:latin typeface="Cambria Math" panose="02040503050406030204" pitchFamily="18" charset="0"/>
                                    </a:rPr>
                                  </m:ctrlPr>
                                </m:accPr>
                                <m:e>
                                  <m:r>
                                    <a:rPr lang="en-US" sz="2000" b="0" i="1" dirty="0" smtClean="0">
                                      <a:latin typeface="Cambria Math" panose="02040503050406030204" pitchFamily="18" charset="0"/>
                                    </a:rPr>
                                    <m:t>𝑝</m:t>
                                  </m:r>
                                </m:e>
                              </m:acc>
                              <m:r>
                                <a:rPr lang="en-US" sz="2000" b="0" i="1" smtClean="0">
                                  <a:latin typeface="Cambria Math" panose="02040503050406030204" pitchFamily="18" charset="0"/>
                                </a:rPr>
                                <m:t>(1−</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r>
                                <a:rPr lang="en-US" sz="2000" b="0" i="1" smtClean="0">
                                  <a:latin typeface="Cambria Math" panose="02040503050406030204" pitchFamily="18" charset="0"/>
                                </a:rPr>
                                <m:t>)</m:t>
                              </m:r>
                            </m:num>
                            <m:den>
                              <m:r>
                                <a:rPr lang="en-US" sz="2000" i="1">
                                  <a:latin typeface="Cambria Math" panose="02040503050406030204" pitchFamily="18" charset="0"/>
                                </a:rPr>
                                <m:t>𝑛</m:t>
                              </m:r>
                            </m:den>
                          </m:f>
                        </m:e>
                      </m:ra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rPr>
                        <m:t>=</m:t>
                      </m:r>
                      <m:f>
                        <m:fPr>
                          <m:ctrlPr>
                            <a:rPr lang="en-US" sz="2000" i="1">
                              <a:latin typeface="Cambria Math" panose="02040503050406030204" pitchFamily="18" charset="0"/>
                            </a:rPr>
                          </m:ctrlPr>
                        </m:fPr>
                        <m:num>
                          <m:acc>
                            <m:accPr>
                              <m:chr m:val="̂"/>
                              <m:ctrlPr>
                                <a:rPr lang="en-US" sz="2000" i="1">
                                  <a:latin typeface="Cambria Math" panose="02040503050406030204" pitchFamily="18" charset="0"/>
                                </a:rPr>
                              </m:ctrlPr>
                            </m:accPr>
                            <m:e>
                              <m:r>
                                <a:rPr lang="en-US" sz="2000" i="1">
                                  <a:latin typeface="Cambria Math"/>
                                </a:rPr>
                                <m:t>𝑝</m:t>
                              </m:r>
                            </m:e>
                          </m:acc>
                          <m:r>
                            <a:rPr lang="en-US" sz="2000" i="1">
                              <a:latin typeface="Cambria Math"/>
                            </a:rPr>
                            <m:t>(1−</m:t>
                          </m:r>
                          <m:acc>
                            <m:accPr>
                              <m:chr m:val="̂"/>
                              <m:ctrlPr>
                                <a:rPr lang="en-US" sz="2000" i="1">
                                  <a:latin typeface="Cambria Math" panose="02040503050406030204" pitchFamily="18" charset="0"/>
                                </a:rPr>
                              </m:ctrlPr>
                            </m:accPr>
                            <m:e>
                              <m:r>
                                <a:rPr lang="en-US" sz="2000" i="1">
                                  <a:latin typeface="Cambria Math"/>
                                </a:rPr>
                                <m:t>𝑝</m:t>
                              </m:r>
                            </m:e>
                          </m:acc>
                          <m:r>
                            <a:rPr lang="en-US" sz="2000" i="1">
                              <a:latin typeface="Cambria Math"/>
                            </a:rPr>
                            <m:t>)</m:t>
                          </m:r>
                          <m:sSup>
                            <m:sSupPr>
                              <m:ctrlPr>
                                <a:rPr lang="en-US" sz="2000" i="1">
                                  <a:latin typeface="Cambria Math" panose="02040503050406030204" pitchFamily="18" charset="0"/>
                                </a:rPr>
                              </m:ctrlPr>
                            </m:sSupPr>
                            <m:e>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a:rPr lang="en-US" sz="2000" b="0" i="1" smtClean="0">
                                      <a:latin typeface="Cambria Math" panose="02040503050406030204" pitchFamily="18" charset="0"/>
                                    </a:rPr>
                                    <m:t>𝑍</m:t>
                                  </m:r>
                                </m:e>
                                <m:sup>
                                  <m:r>
                                    <a:rPr lang="en-US" sz="2000" i="1">
                                      <a:latin typeface="Cambria Math" panose="02040503050406030204" pitchFamily="18" charset="0"/>
                                    </a:rPr>
                                    <m:t>∗</m:t>
                                  </m:r>
                                </m:sup>
                              </m:sSup>
                              <m:r>
                                <a:rPr lang="en-US" sz="2000" b="0" i="1" smtClean="0">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 </m:t>
                          </m:r>
                        </m:num>
                        <m:den>
                          <m:sSup>
                            <m:sSupPr>
                              <m:ctrlPr>
                                <a:rPr lang="en-US" sz="2000" i="1">
                                  <a:latin typeface="Cambria Math" panose="02040503050406030204" pitchFamily="18" charset="0"/>
                                </a:rPr>
                              </m:ctrlPr>
                            </m:sSupPr>
                            <m:e>
                              <m:r>
                                <a:rPr lang="en-US" sz="2000" b="0" i="1" smtClean="0">
                                  <a:latin typeface="Cambria Math" panose="02040503050406030204" pitchFamily="18" charset="0"/>
                                </a:rPr>
                                <m:t>𝑀𝑂𝐸</m:t>
                              </m:r>
                            </m:e>
                            <m:sup>
                              <m:r>
                                <a:rPr lang="en-US" sz="2000" i="1">
                                  <a:latin typeface="Cambria Math"/>
                                </a:rPr>
                                <m:t>2</m:t>
                              </m:r>
                            </m:sup>
                          </m:sSup>
                        </m:den>
                      </m:f>
                    </m:oMath>
                  </m:oMathPara>
                </a14:m>
                <a:endParaRPr lang="en-US" sz="2000" dirty="0"/>
              </a:p>
              <a:p>
                <a:pPr>
                  <a:lnSpc>
                    <a:spcPct val="100000"/>
                  </a:lnSpc>
                </a:pPr>
                <a:r>
                  <a:rPr lang="en-US" sz="2000" dirty="0"/>
                  <a:t>We know ahead of time what we want the </a:t>
                </a:r>
                <a:r>
                  <a:rPr lang="en-US" sz="2000" u="sng" dirty="0"/>
                  <a:t>MOE (or width)</a:t>
                </a:r>
                <a:r>
                  <a:rPr lang="en-US" sz="2000" dirty="0"/>
                  <a:t> to be and </a:t>
                </a:r>
                <a:r>
                  <a:rPr lang="en-US" sz="2000" u="sng" dirty="0"/>
                  <a:t>confidence level (so Z*)</a:t>
                </a:r>
                <a:r>
                  <a:rPr lang="en-US" sz="2000" dirty="0"/>
                  <a:t>, the only other </a:t>
                </a:r>
                <a:r>
                  <a:rPr lang="en-US" sz="2000" u="sng" dirty="0"/>
                  <a:t>unknown is </a:t>
                </a:r>
                <a14:m>
                  <m:oMath xmlns:m="http://schemas.openxmlformats.org/officeDocument/2006/math">
                    <m:acc>
                      <m:accPr>
                        <m:chr m:val="̂"/>
                        <m:ctrlPr>
                          <a:rPr lang="en-US" sz="2000" i="1" u="sng">
                            <a:latin typeface="Cambria Math" panose="02040503050406030204" pitchFamily="18" charset="0"/>
                          </a:rPr>
                        </m:ctrlPr>
                      </m:accPr>
                      <m:e>
                        <m:r>
                          <a:rPr lang="en-US" sz="2000" i="1" u="sng">
                            <a:latin typeface="Cambria Math"/>
                          </a:rPr>
                          <m:t>𝑝</m:t>
                        </m:r>
                      </m:e>
                    </m:acc>
                  </m:oMath>
                </a14:m>
                <a:r>
                  <a:rPr lang="en-US" sz="2000" dirty="0"/>
                  <a:t>.</a:t>
                </a:r>
              </a:p>
              <a:p>
                <a:pPr lvl="1">
                  <a:lnSpc>
                    <a:spcPct val="100000"/>
                  </a:lnSpc>
                </a:pPr>
                <a:r>
                  <a:rPr lang="en-US" sz="2000" dirty="0"/>
                  <a:t>We have 2 options for this!</a:t>
                </a:r>
              </a:p>
              <a:p>
                <a:pPr lvl="1">
                  <a:lnSpc>
                    <a:spcPct val="100000"/>
                  </a:lnSpc>
                  <a:spcBef>
                    <a:spcPts val="0"/>
                  </a:spcBef>
                  <a:buFont typeface="+mj-lt"/>
                  <a:buAutoNum type="arabicPeriod"/>
                </a:pPr>
                <a:r>
                  <a:rPr lang="en-US" sz="2000" dirty="0"/>
                  <a:t>Set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r>
                      <a:rPr lang="en-US" sz="2000" i="1">
                        <a:latin typeface="Cambria Math" panose="02040503050406030204" pitchFamily="18" charset="0"/>
                      </a:rPr>
                      <m:t> </m:t>
                    </m:r>
                  </m:oMath>
                </a14:m>
                <a:r>
                  <a:rPr lang="en-US" sz="2000" dirty="0"/>
                  <a:t>based on </a:t>
                </a:r>
                <a:r>
                  <a:rPr lang="en-US" sz="2000" u="sng" dirty="0"/>
                  <a:t>previous research or experience</a:t>
                </a:r>
                <a:r>
                  <a:rPr lang="en-US" sz="2000" dirty="0"/>
                  <a:t>. This will have to be given to us.</a:t>
                </a:r>
              </a:p>
              <a:p>
                <a:pPr lvl="1">
                  <a:lnSpc>
                    <a:spcPct val="100000"/>
                  </a:lnSpc>
                  <a:spcBef>
                    <a:spcPts val="0"/>
                  </a:spcBef>
                  <a:buFont typeface="+mj-lt"/>
                  <a:buAutoNum type="arabicPeriod"/>
                </a:pPr>
                <a:r>
                  <a:rPr lang="en-US" sz="2000" dirty="0"/>
                  <a:t>If </a:t>
                </a:r>
                <a:r>
                  <a:rPr lang="en-US" sz="2000" u="sng" dirty="0"/>
                  <a:t>no prior information is available</a:t>
                </a:r>
                <a:r>
                  <a:rPr lang="en-US" sz="2000" dirty="0"/>
                  <a:t>, set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r>
                      <a:rPr lang="en-US" sz="2000" b="0" i="1" smtClean="0">
                        <a:latin typeface="Cambria Math" panose="02040503050406030204" pitchFamily="18" charset="0"/>
                      </a:rPr>
                      <m:t>=0.5</m:t>
                    </m:r>
                  </m:oMath>
                </a14:m>
                <a:r>
                  <a:rPr lang="en-US" sz="2000" dirty="0"/>
                  <a:t>.</a:t>
                </a:r>
              </a:p>
              <a:p>
                <a:pPr lvl="2">
                  <a:lnSpc>
                    <a:spcPct val="100000"/>
                  </a:lnSpc>
                  <a:spcBef>
                    <a:spcPts val="0"/>
                  </a:spcBef>
                  <a:buFont typeface="Arial" panose="020B0604020202020204" pitchFamily="34" charset="0"/>
                  <a:buChar char="•"/>
                </a:pPr>
                <a:r>
                  <a:rPr lang="en-US" dirty="0"/>
                  <a:t>This is because it results in the largest </a:t>
                </a:r>
                <a:r>
                  <a:rPr lang="en-US" i="1" dirty="0"/>
                  <a:t>n</a:t>
                </a:r>
                <a:r>
                  <a:rPr lang="en-US" dirty="0"/>
                  <a:t> for a specific MOE. We want to be safe!</a:t>
                </a:r>
              </a:p>
              <a:p>
                <a:pPr lvl="2">
                  <a:lnSpc>
                    <a:spcPct val="100000"/>
                  </a:lnSpc>
                  <a:spcBef>
                    <a:spcPts val="0"/>
                  </a:spcBef>
                  <a:buFont typeface="Arial" panose="020B0604020202020204" pitchFamily="34" charset="0"/>
                  <a:buChar char="•"/>
                </a:pPr>
                <a:endParaRPr lang="en-US" dirty="0"/>
              </a:p>
              <a:p>
                <a:pPr lvl="2">
                  <a:lnSpc>
                    <a:spcPct val="100000"/>
                  </a:lnSpc>
                  <a:spcBef>
                    <a:spcPts val="0"/>
                  </a:spcBef>
                  <a:buFont typeface="Arial" panose="020B0604020202020204" pitchFamily="34" charset="0"/>
                  <a:buChar char="•"/>
                </a:pPr>
                <a:endParaRPr lang="en-US" dirty="0"/>
              </a:p>
              <a:p>
                <a:pPr lvl="2">
                  <a:lnSpc>
                    <a:spcPct val="100000"/>
                  </a:lnSpc>
                  <a:spcBef>
                    <a:spcPts val="0"/>
                  </a:spcBef>
                  <a:buFont typeface="Arial" panose="020B0604020202020204" pitchFamily="34" charset="0"/>
                  <a:buChar char="•"/>
                </a:pPr>
                <a:endParaRPr lang="en-US" dirty="0"/>
              </a:p>
              <a:p>
                <a:pPr>
                  <a:lnSpc>
                    <a:spcPct val="100000"/>
                  </a:lnSpc>
                </a:pPr>
                <a:r>
                  <a:rPr lang="en-US" sz="2000" dirty="0"/>
                  <a:t>Solve for </a:t>
                </a:r>
                <a:r>
                  <a:rPr lang="en-US" sz="2000" i="1" dirty="0"/>
                  <a:t>n</a:t>
                </a:r>
                <a:r>
                  <a:rPr lang="en-US" sz="2000" dirty="0"/>
                  <a:t>!</a:t>
                </a:r>
              </a:p>
              <a:p>
                <a:pPr lvl="1"/>
                <a:r>
                  <a:rPr lang="en-US" sz="1600" dirty="0"/>
                  <a:t>Since this formula is for the </a:t>
                </a:r>
                <a:r>
                  <a:rPr lang="en-US" sz="1600" i="1" u="sng" dirty="0"/>
                  <a:t>minimum</a:t>
                </a:r>
                <a:r>
                  <a:rPr lang="en-US" sz="1600" u="sng" dirty="0"/>
                  <a:t> sample size</a:t>
                </a:r>
                <a:r>
                  <a:rPr lang="en-US" sz="1600" dirty="0"/>
                  <a:t>, if any decimal occurs, </a:t>
                </a:r>
                <a:r>
                  <a:rPr lang="en-US" sz="1600" u="sng" dirty="0"/>
                  <a:t>ALWAYS round up</a:t>
                </a:r>
                <a:r>
                  <a:rPr lang="en-US" sz="1600" dirty="0"/>
                  <a:t> to the next largest whole number.</a:t>
                </a:r>
              </a:p>
            </p:txBody>
          </p:sp>
        </mc:Choice>
        <mc:Fallback xmlns="">
          <p:sp>
            <p:nvSpPr>
              <p:cNvPr id="3" name="Text Placeholder 2">
                <a:extLst>
                  <a:ext uri="{FF2B5EF4-FFF2-40B4-BE49-F238E27FC236}">
                    <a16:creationId xmlns:a16="http://schemas.microsoft.com/office/drawing/2014/main" id="{46B9240E-2CD2-FA4C-9F19-2649040E60E1}"/>
                  </a:ext>
                </a:extLst>
              </p:cNvPr>
              <p:cNvSpPr>
                <a:spLocks noGrp="1" noRot="1" noChangeAspect="1" noMove="1" noResize="1" noEditPoints="1" noAdjustHandles="1" noChangeArrowheads="1" noChangeShapeType="1" noTextEdit="1"/>
              </p:cNvSpPr>
              <p:nvPr>
                <p:ph type="body" idx="1"/>
              </p:nvPr>
            </p:nvSpPr>
            <p:spPr>
              <a:xfrm>
                <a:off x="-25400" y="1151400"/>
                <a:ext cx="11801800" cy="4555200"/>
              </a:xfrm>
              <a:blipFill>
                <a:blip r:embed="rId2"/>
                <a:stretch>
                  <a:fillRect b="-21111"/>
                </a:stretch>
              </a:blipFill>
            </p:spPr>
            <p:txBody>
              <a:bodyPr/>
              <a:lstStyle/>
              <a:p>
                <a:r>
                  <a:rPr lang="en-US">
                    <a:noFill/>
                  </a:rPr>
                  <a:t> </a:t>
                </a:r>
              </a:p>
            </p:txBody>
          </p:sp>
        </mc:Fallback>
      </mc:AlternateContent>
      <p:pic>
        <p:nvPicPr>
          <p:cNvPr id="4" name="Picture 3" descr="Graph of the function p-hat multiplied by the quantity 1 minus p-hat" title="Graph of parabolic function">
            <a:extLst>
              <a:ext uri="{FF2B5EF4-FFF2-40B4-BE49-F238E27FC236}">
                <a16:creationId xmlns:a16="http://schemas.microsoft.com/office/drawing/2014/main" id="{A6B51E57-4886-354F-9FE7-433880F35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300" y="4952623"/>
            <a:ext cx="2254817" cy="1253954"/>
          </a:xfrm>
          <a:prstGeom prst="rect">
            <a:avLst/>
          </a:prstGeom>
        </p:spPr>
      </p:pic>
    </p:spTree>
    <p:extLst>
      <p:ext uri="{BB962C8B-B14F-4D97-AF65-F5344CB8AC3E}">
        <p14:creationId xmlns:p14="http://schemas.microsoft.com/office/powerpoint/2010/main" val="371404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Example - Choosing Sample Size for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3900" y="1558925"/>
                <a:ext cx="10515600" cy="4351338"/>
              </a:xfrm>
            </p:spPr>
            <p:txBody>
              <a:bodyPr>
                <a:normAutofit/>
              </a:bodyPr>
              <a:lstStyle/>
              <a:p>
                <a:pPr marL="0" indent="0">
                  <a:buNone/>
                </a:pPr>
                <a:r>
                  <a:rPr lang="en-US" sz="2000" b="1" dirty="0"/>
                  <a:t>Setup</a:t>
                </a:r>
                <a:r>
                  <a:rPr lang="en-US" sz="2000" dirty="0"/>
                  <a:t>: How large of a sample of apples do we need to estimate the proportion of defective apples within 2% of the true proportion of defective apples with 95% confidence? </a:t>
                </a:r>
              </a:p>
              <a:p>
                <a:endParaRPr lang="en-US" sz="2000" dirty="0"/>
              </a:p>
              <a:p>
                <a:pPr marL="0" indent="0">
                  <a:buNone/>
                </a:pPr>
                <a:r>
                  <a:rPr lang="en-US" sz="2000" dirty="0"/>
                  <a:t>1) Option 1: no guess for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a:rPr>
                          <m:t>𝑝</m:t>
                        </m:r>
                      </m:e>
                    </m:acc>
                  </m:oMath>
                </a14:m>
                <a:r>
                  <a:rPr lang="en-US" sz="2000" dirty="0"/>
                  <a:t>, use 0.5 </a:t>
                </a:r>
              </a:p>
              <a:p>
                <a:pPr marL="0" indent="0">
                  <a:buNone/>
                </a:pPr>
                <a:r>
                  <a:rPr lang="en-US" sz="2000" dirty="0"/>
                  <a:t>2) Option 2: Based on previous experience, we estimate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 0.08 </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3900" y="1558925"/>
                <a:ext cx="10515600" cy="4351338"/>
              </a:xfrm>
              <a:blipFill>
                <a:blip r:embed="rId3"/>
                <a:stretch>
                  <a:fillRect l="-724" t="-14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22094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450F-602C-1940-85B5-AD41875957A2}"/>
              </a:ext>
            </a:extLst>
          </p:cNvPr>
          <p:cNvSpPr>
            <a:spLocks noGrp="1"/>
          </p:cNvSpPr>
          <p:nvPr>
            <p:ph type="title"/>
          </p:nvPr>
        </p:nvSpPr>
        <p:spPr/>
        <p:txBody>
          <a:bodyPr/>
          <a:lstStyle/>
          <a:p>
            <a:r>
              <a:rPr lang="en-US" dirty="0"/>
              <a:t>Motivation – Populations and Samples</a:t>
            </a:r>
          </a:p>
        </p:txBody>
      </p:sp>
      <p:pic>
        <p:nvPicPr>
          <p:cNvPr id="4" name="Picture 3">
            <a:extLst>
              <a:ext uri="{FF2B5EF4-FFF2-40B4-BE49-F238E27FC236}">
                <a16:creationId xmlns:a16="http://schemas.microsoft.com/office/drawing/2014/main" id="{1A882920-A441-5D49-9413-97AA7B36D9F1}"/>
              </a:ext>
            </a:extLst>
          </p:cNvPr>
          <p:cNvPicPr>
            <a:picLocks noChangeAspect="1"/>
          </p:cNvPicPr>
          <p:nvPr/>
        </p:nvPicPr>
        <p:blipFill>
          <a:blip r:embed="rId2"/>
          <a:stretch>
            <a:fillRect/>
          </a:stretch>
        </p:blipFill>
        <p:spPr>
          <a:xfrm>
            <a:off x="3429000" y="1981200"/>
            <a:ext cx="4978400" cy="4191000"/>
          </a:xfrm>
          <a:prstGeom prst="rect">
            <a:avLst/>
          </a:prstGeom>
        </p:spPr>
      </p:pic>
    </p:spTree>
    <p:extLst>
      <p:ext uri="{BB962C8B-B14F-4D97-AF65-F5344CB8AC3E}">
        <p14:creationId xmlns:p14="http://schemas.microsoft.com/office/powerpoint/2010/main" val="680823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 1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Margin of error, MOE = 2%, or 0.02 </a:t>
                </a:r>
              </a:p>
              <a:p>
                <a:r>
                  <a:rPr lang="en-US" sz="2400" dirty="0"/>
                  <a:t>Since we want a 95% confidence interval, 𝑧* = 1.96 </a:t>
                </a:r>
              </a:p>
              <a:p>
                <a:r>
                  <a:rPr lang="en-US" sz="2400" dirty="0"/>
                  <a:t>We don’t have an estimate for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a:rPr>
                          <m:t>𝑝</m:t>
                        </m:r>
                      </m:e>
                    </m:acc>
                  </m:oMath>
                </a14:m>
                <a:r>
                  <a:rPr lang="en-US" sz="2400" dirty="0"/>
                  <a:t>, so use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𝑝</m:t>
                        </m:r>
                      </m:e>
                    </m:acc>
                  </m:oMath>
                </a14:m>
                <a:r>
                  <a:rPr lang="en-US" sz="2400" dirty="0"/>
                  <a:t> = 0.5 </a:t>
                </a:r>
              </a:p>
              <a:p>
                <a:pPr marL="0" indent="0">
                  <a:buNone/>
                </a:pPr>
                <a:endParaRPr lang="en-US" sz="2400" i="1" dirty="0">
                  <a:latin typeface="Cambria Math"/>
                </a:endParaRPr>
              </a:p>
              <a:p>
                <a:pPr marL="0" indent="0">
                  <a:buNone/>
                </a:pPr>
                <a14:m>
                  <m:oMathPara xmlns:m="http://schemas.openxmlformats.org/officeDocument/2006/math">
                    <m:oMathParaPr>
                      <m:jc m:val="center"/>
                    </m:oMathParaPr>
                    <m:oMath xmlns:m="http://schemas.openxmlformats.org/officeDocument/2006/math">
                      <m:r>
                        <a:rPr lang="en-US" sz="2400" i="1">
                          <a:latin typeface="Cambria Math"/>
                        </a:rPr>
                        <m:t>𝑛</m:t>
                      </m:r>
                      <m:r>
                        <a:rPr lang="en-US" sz="2400" i="1">
                          <a:latin typeface="Cambria Math"/>
                        </a:rPr>
                        <m:t>=</m:t>
                      </m:r>
                      <m:f>
                        <m:fPr>
                          <m:ctrlPr>
                            <a:rPr lang="en-US" sz="2400" i="1">
                              <a:latin typeface="Cambria Math" panose="02040503050406030204" pitchFamily="18" charset="0"/>
                            </a:rPr>
                          </m:ctrlPr>
                        </m:fPr>
                        <m:num>
                          <m:acc>
                            <m:accPr>
                              <m:chr m:val="̂"/>
                              <m:ctrlPr>
                                <a:rPr lang="en-US" sz="2400" i="1">
                                  <a:latin typeface="Cambria Math" panose="02040503050406030204" pitchFamily="18" charset="0"/>
                                </a:rPr>
                              </m:ctrlPr>
                            </m:accPr>
                            <m:e>
                              <m:r>
                                <a:rPr lang="en-US" sz="2400" i="1">
                                  <a:latin typeface="Cambria Math"/>
                                </a:rPr>
                                <m:t>𝑝</m:t>
                              </m:r>
                            </m:e>
                          </m:acc>
                          <m:r>
                            <a:rPr lang="en-US" sz="2400" i="1">
                              <a:latin typeface="Cambria Math"/>
                            </a:rPr>
                            <m:t>(1−</m:t>
                          </m:r>
                          <m:acc>
                            <m:accPr>
                              <m:chr m:val="̂"/>
                              <m:ctrlPr>
                                <a:rPr lang="en-US" sz="2400" i="1">
                                  <a:latin typeface="Cambria Math" panose="02040503050406030204" pitchFamily="18" charset="0"/>
                                </a:rPr>
                              </m:ctrlPr>
                            </m:accPr>
                            <m:e>
                              <m:r>
                                <a:rPr lang="en-US" sz="2400" i="1">
                                  <a:latin typeface="Cambria Math"/>
                                </a:rPr>
                                <m:t>𝑝</m:t>
                              </m:r>
                            </m:e>
                          </m:acc>
                          <m:r>
                            <a:rPr lang="en-US" sz="2400" i="1">
                              <a:latin typeface="Cambria Math"/>
                            </a:rPr>
                            <m:t>)</m:t>
                          </m:r>
                          <m:sSup>
                            <m:sSupPr>
                              <m:ctrlPr>
                                <a:rPr lang="en-US" sz="2400" i="1">
                                  <a:latin typeface="Cambria Math" panose="02040503050406030204" pitchFamily="18" charset="0"/>
                                </a:rPr>
                              </m:ctrlPr>
                            </m:sSupPr>
                            <m:e>
                              <m:sSup>
                                <m:sSupPr>
                                  <m:ctrlPr>
                                    <a:rPr lang="en-US" sz="2400" i="1">
                                      <a:latin typeface="Cambria Math" panose="02040503050406030204" pitchFamily="18" charset="0"/>
                                    </a:rPr>
                                  </m:ctrlPr>
                                </m:sSupPr>
                                <m:e>
                                  <m:r>
                                    <a:rPr lang="en-US" sz="2400" b="0" i="1" smtClean="0">
                                      <a:latin typeface="Cambria Math" panose="02040503050406030204" pitchFamily="18" charset="0"/>
                                    </a:rPr>
                                    <m:t>(</m:t>
                                  </m:r>
                                  <m:r>
                                    <a:rPr lang="en-US" sz="2400" b="0" i="1" smtClean="0">
                                      <a:latin typeface="Cambria Math" panose="02040503050406030204" pitchFamily="18" charset="0"/>
                                    </a:rPr>
                                    <m:t>𝑍</m:t>
                                  </m:r>
                                </m:e>
                                <m:sup>
                                  <m:r>
                                    <a:rPr lang="en-US" sz="2400" i="1">
                                      <a:latin typeface="Cambria Math" panose="02040503050406030204" pitchFamily="18" charset="0"/>
                                    </a:rPr>
                                    <m:t>∗</m:t>
                                  </m:r>
                                </m:sup>
                              </m:sSup>
                              <m:r>
                                <a:rPr lang="en-US" sz="2400" b="0" i="1" smtClean="0">
                                  <a:latin typeface="Cambria Math" panose="02040503050406030204" pitchFamily="18" charset="0"/>
                                </a:rPr>
                                <m:t>)</m:t>
                              </m:r>
                            </m:e>
                            <m:sup>
                              <m:r>
                                <a:rPr lang="en-US" sz="2400" i="1">
                                  <a:latin typeface="Cambria Math" panose="02040503050406030204" pitchFamily="18" charset="0"/>
                                </a:rPr>
                                <m:t>2</m:t>
                              </m:r>
                            </m:sup>
                          </m:sSup>
                        </m:num>
                        <m:den>
                          <m:sSup>
                            <m:sSupPr>
                              <m:ctrlPr>
                                <a:rPr lang="en-US" sz="2400" i="1">
                                  <a:latin typeface="Cambria Math" panose="02040503050406030204" pitchFamily="18" charset="0"/>
                                </a:rPr>
                              </m:ctrlPr>
                            </m:sSupPr>
                            <m:e>
                              <m:r>
                                <a:rPr lang="en-US" sz="2400" b="0" i="1" smtClean="0">
                                  <a:latin typeface="Cambria Math" panose="02040503050406030204" pitchFamily="18" charset="0"/>
                                </a:rPr>
                                <m:t>𝑀𝑂𝐸</m:t>
                              </m:r>
                            </m:e>
                            <m:sup>
                              <m:r>
                                <a:rPr lang="en-US" sz="2400" i="1">
                                  <a:latin typeface="Cambria Math"/>
                                </a:rPr>
                                <m:t>2</m:t>
                              </m:r>
                            </m:sup>
                          </m:sSup>
                        </m:den>
                      </m:f>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0.5(1−0.5)</m:t>
                          </m:r>
                          <m:sSup>
                            <m:sSupPr>
                              <m:ctrlPr>
                                <a:rPr lang="en-US" sz="2400" b="0" i="1" smtClean="0">
                                  <a:latin typeface="Cambria Math" panose="02040503050406030204" pitchFamily="18" charset="0"/>
                                </a:rPr>
                              </m:ctrlPr>
                            </m:sSupPr>
                            <m:e>
                              <m:r>
                                <a:rPr lang="en-US" sz="2400" b="0" i="1" smtClean="0">
                                  <a:latin typeface="Cambria Math"/>
                                </a:rPr>
                                <m:t>1.96</m:t>
                              </m:r>
                            </m:e>
                            <m:sup>
                              <m:r>
                                <a:rPr lang="en-US" sz="2400" b="0" i="1" smtClean="0">
                                  <a:latin typeface="Cambria Math"/>
                                </a:rPr>
                                <m:t>2</m:t>
                              </m:r>
                            </m:sup>
                          </m:sSup>
                        </m:num>
                        <m:den>
                          <m:sSup>
                            <m:sSupPr>
                              <m:ctrlPr>
                                <a:rPr lang="en-US" sz="2400" b="0" i="1" smtClean="0">
                                  <a:latin typeface="Cambria Math" panose="02040503050406030204" pitchFamily="18" charset="0"/>
                                </a:rPr>
                              </m:ctrlPr>
                            </m:sSupPr>
                            <m:e>
                              <m:r>
                                <a:rPr lang="en-US" sz="2400" b="0" i="1" smtClean="0">
                                  <a:latin typeface="Cambria Math"/>
                                </a:rPr>
                                <m:t>0.02</m:t>
                              </m:r>
                            </m:e>
                            <m:sup>
                              <m:r>
                                <a:rPr lang="en-US" sz="2400" b="0" i="1" smtClean="0">
                                  <a:latin typeface="Cambria Math"/>
                                </a:rPr>
                                <m:t>2</m:t>
                              </m:r>
                            </m:sup>
                          </m:sSup>
                        </m:den>
                      </m:f>
                      <m:r>
                        <a:rPr lang="en-US" sz="2400" b="0" i="1" smtClean="0">
                          <a:latin typeface="Cambria Math"/>
                        </a:rPr>
                        <m:t>=2401</m:t>
                      </m:r>
                    </m:oMath>
                  </m:oMathPara>
                </a14:m>
                <a:endParaRPr lang="en-US" sz="2400" dirty="0"/>
              </a:p>
              <a:p>
                <a:endParaRPr lang="en-US" sz="2400" dirty="0"/>
              </a:p>
              <a:p>
                <a:r>
                  <a:rPr lang="en-US" sz="2400" dirty="0"/>
                  <a:t>We need at least 2401 apples to estimate the proportion of defective apples within 2% of the true proportion of defective apples with 95% confidence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74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65C2CCB4-44DF-EC4C-B022-33B16E38DB1C}"/>
              </a:ext>
            </a:extLst>
          </p:cNvPr>
          <p:cNvSpPr txBox="1"/>
          <p:nvPr/>
        </p:nvSpPr>
        <p:spPr>
          <a:xfrm>
            <a:off x="8280400" y="480312"/>
            <a:ext cx="3659784" cy="369332"/>
          </a:xfrm>
          <a:prstGeom prst="rect">
            <a:avLst/>
          </a:prstGeom>
          <a:noFill/>
        </p:spPr>
        <p:txBody>
          <a:bodyPr wrap="none" rtlCol="0">
            <a:spAutoFit/>
          </a:bodyPr>
          <a:lstStyle/>
          <a:p>
            <a:r>
              <a:rPr lang="en-US" dirty="0"/>
              <a:t>MOE = 0.02, trying to guarantee this!</a:t>
            </a:r>
          </a:p>
        </p:txBody>
      </p:sp>
      <p:grpSp>
        <p:nvGrpSpPr>
          <p:cNvPr id="51" name="Group 50">
            <a:extLst>
              <a:ext uri="{FF2B5EF4-FFF2-40B4-BE49-F238E27FC236}">
                <a16:creationId xmlns:a16="http://schemas.microsoft.com/office/drawing/2014/main" id="{047078DB-4E95-134F-81BB-8362E5869B0F}"/>
              </a:ext>
            </a:extLst>
          </p:cNvPr>
          <p:cNvGrpSpPr/>
          <p:nvPr/>
        </p:nvGrpSpPr>
        <p:grpSpPr>
          <a:xfrm>
            <a:off x="7001140" y="984581"/>
            <a:ext cx="2558520" cy="791640"/>
            <a:chOff x="6802480" y="906040"/>
            <a:chExt cx="2558520" cy="791640"/>
          </a:xfrm>
        </p:grpSpPr>
        <p:grpSp>
          <p:nvGrpSpPr>
            <p:cNvPr id="17" name="Group 16">
              <a:extLst>
                <a:ext uri="{FF2B5EF4-FFF2-40B4-BE49-F238E27FC236}">
                  <a16:creationId xmlns:a16="http://schemas.microsoft.com/office/drawing/2014/main" id="{5A505E5F-BAAC-E149-95C5-12E8C426B376}"/>
                </a:ext>
              </a:extLst>
            </p:cNvPr>
            <p:cNvGrpSpPr/>
            <p:nvPr/>
          </p:nvGrpSpPr>
          <p:grpSpPr>
            <a:xfrm>
              <a:off x="6850000" y="1191520"/>
              <a:ext cx="2425680" cy="204840"/>
              <a:chOff x="6850000" y="1191520"/>
              <a:chExt cx="2425680" cy="20484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E372BBD1-E070-8943-96C1-D30EA58C28AD}"/>
                      </a:ext>
                    </a:extLst>
                  </p14:cNvPr>
                  <p14:cNvContentPartPr/>
                  <p14:nvPr/>
                </p14:nvContentPartPr>
                <p14:xfrm>
                  <a:off x="6865480" y="1191520"/>
                  <a:ext cx="2410200" cy="87840"/>
                </p14:xfrm>
              </p:contentPart>
            </mc:Choice>
            <mc:Fallback xmlns="">
              <p:pic>
                <p:nvPicPr>
                  <p:cNvPr id="15" name="Ink 14">
                    <a:extLst>
                      <a:ext uri="{FF2B5EF4-FFF2-40B4-BE49-F238E27FC236}">
                        <a16:creationId xmlns:a16="http://schemas.microsoft.com/office/drawing/2014/main" id="{E372BBD1-E070-8943-96C1-D30EA58C28AD}"/>
                      </a:ext>
                    </a:extLst>
                  </p:cNvPr>
                  <p:cNvPicPr/>
                  <p:nvPr/>
                </p:nvPicPr>
                <p:blipFill>
                  <a:blip r:embed="rId5"/>
                  <a:stretch>
                    <a:fillRect/>
                  </a:stretch>
                </p:blipFill>
                <p:spPr>
                  <a:xfrm>
                    <a:off x="6856840" y="1182520"/>
                    <a:ext cx="2427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86341CB9-5723-124C-B1C0-6ED5B71DEA25}"/>
                      </a:ext>
                    </a:extLst>
                  </p14:cNvPr>
                  <p14:cNvContentPartPr/>
                  <p14:nvPr/>
                </p14:nvContentPartPr>
                <p14:xfrm>
                  <a:off x="6850000" y="1208440"/>
                  <a:ext cx="17280" cy="187920"/>
                </p14:xfrm>
              </p:contentPart>
            </mc:Choice>
            <mc:Fallback xmlns="">
              <p:pic>
                <p:nvPicPr>
                  <p:cNvPr id="16" name="Ink 15">
                    <a:extLst>
                      <a:ext uri="{FF2B5EF4-FFF2-40B4-BE49-F238E27FC236}">
                        <a16:creationId xmlns:a16="http://schemas.microsoft.com/office/drawing/2014/main" id="{86341CB9-5723-124C-B1C0-6ED5B71DEA25}"/>
                      </a:ext>
                    </a:extLst>
                  </p:cNvPr>
                  <p:cNvPicPr/>
                  <p:nvPr/>
                </p:nvPicPr>
                <p:blipFill>
                  <a:blip r:embed="rId7"/>
                  <a:stretch>
                    <a:fillRect/>
                  </a:stretch>
                </p:blipFill>
                <p:spPr>
                  <a:xfrm>
                    <a:off x="6841360" y="1199440"/>
                    <a:ext cx="34920" cy="205560"/>
                  </a:xfrm>
                  <a:prstGeom prst="rect">
                    <a:avLst/>
                  </a:prstGeom>
                </p:spPr>
              </p:pic>
            </mc:Fallback>
          </mc:AlternateContent>
        </p:grpSp>
        <p:grpSp>
          <p:nvGrpSpPr>
            <p:cNvPr id="23" name="Group 22">
              <a:extLst>
                <a:ext uri="{FF2B5EF4-FFF2-40B4-BE49-F238E27FC236}">
                  <a16:creationId xmlns:a16="http://schemas.microsoft.com/office/drawing/2014/main" id="{4A0C03C7-3164-3B47-845F-6C5D10314BF7}"/>
                </a:ext>
              </a:extLst>
            </p:cNvPr>
            <p:cNvGrpSpPr/>
            <p:nvPr/>
          </p:nvGrpSpPr>
          <p:grpSpPr>
            <a:xfrm>
              <a:off x="8057440" y="906040"/>
              <a:ext cx="1237320" cy="402120"/>
              <a:chOff x="8057440" y="906040"/>
              <a:chExt cx="1237320" cy="402120"/>
            </a:xfrm>
          </p:grpSpPr>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D6E41855-6BE3-3249-92BF-4F61DEA0582E}"/>
                      </a:ext>
                    </a:extLst>
                  </p14:cNvPr>
                  <p14:cNvContentPartPr/>
                  <p14:nvPr/>
                </p14:nvContentPartPr>
                <p14:xfrm>
                  <a:off x="9282160" y="1138600"/>
                  <a:ext cx="12600" cy="126360"/>
                </p14:xfrm>
              </p:contentPart>
            </mc:Choice>
            <mc:Fallback xmlns="">
              <p:pic>
                <p:nvPicPr>
                  <p:cNvPr id="20" name="Ink 19">
                    <a:extLst>
                      <a:ext uri="{FF2B5EF4-FFF2-40B4-BE49-F238E27FC236}">
                        <a16:creationId xmlns:a16="http://schemas.microsoft.com/office/drawing/2014/main" id="{D6E41855-6BE3-3249-92BF-4F61DEA0582E}"/>
                      </a:ext>
                    </a:extLst>
                  </p:cNvPr>
                  <p:cNvPicPr/>
                  <p:nvPr/>
                </p:nvPicPr>
                <p:blipFill>
                  <a:blip r:embed="rId9"/>
                  <a:stretch>
                    <a:fillRect/>
                  </a:stretch>
                </p:blipFill>
                <p:spPr>
                  <a:xfrm>
                    <a:off x="9273520" y="1129960"/>
                    <a:ext cx="30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9B1C958B-D5A6-C64C-B645-E8947BEB64A6}"/>
                      </a:ext>
                    </a:extLst>
                  </p14:cNvPr>
                  <p14:cNvContentPartPr/>
                  <p14:nvPr/>
                </p14:nvContentPartPr>
                <p14:xfrm>
                  <a:off x="8057440" y="1203040"/>
                  <a:ext cx="1440" cy="105120"/>
                </p14:xfrm>
              </p:contentPart>
            </mc:Choice>
            <mc:Fallback xmlns="">
              <p:pic>
                <p:nvPicPr>
                  <p:cNvPr id="21" name="Ink 20">
                    <a:extLst>
                      <a:ext uri="{FF2B5EF4-FFF2-40B4-BE49-F238E27FC236}">
                        <a16:creationId xmlns:a16="http://schemas.microsoft.com/office/drawing/2014/main" id="{9B1C958B-D5A6-C64C-B645-E8947BEB64A6}"/>
                      </a:ext>
                    </a:extLst>
                  </p:cNvPr>
                  <p:cNvPicPr/>
                  <p:nvPr/>
                </p:nvPicPr>
                <p:blipFill>
                  <a:blip r:embed="rId11"/>
                  <a:stretch>
                    <a:fillRect/>
                  </a:stretch>
                </p:blipFill>
                <p:spPr>
                  <a:xfrm>
                    <a:off x="8048440" y="1194400"/>
                    <a:ext cx="19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6905A161-E4E8-3045-8275-CEA2B48A42E0}"/>
                      </a:ext>
                    </a:extLst>
                  </p14:cNvPr>
                  <p14:cNvContentPartPr/>
                  <p14:nvPr/>
                </p14:nvContentPartPr>
                <p14:xfrm>
                  <a:off x="8074720" y="906040"/>
                  <a:ext cx="1191240" cy="198720"/>
                </p14:xfrm>
              </p:contentPart>
            </mc:Choice>
            <mc:Fallback xmlns="">
              <p:pic>
                <p:nvPicPr>
                  <p:cNvPr id="22" name="Ink 21">
                    <a:extLst>
                      <a:ext uri="{FF2B5EF4-FFF2-40B4-BE49-F238E27FC236}">
                        <a16:creationId xmlns:a16="http://schemas.microsoft.com/office/drawing/2014/main" id="{6905A161-E4E8-3045-8275-CEA2B48A42E0}"/>
                      </a:ext>
                    </a:extLst>
                  </p:cNvPr>
                  <p:cNvPicPr/>
                  <p:nvPr/>
                </p:nvPicPr>
                <p:blipFill>
                  <a:blip r:embed="rId13"/>
                  <a:stretch>
                    <a:fillRect/>
                  </a:stretch>
                </p:blipFill>
                <p:spPr>
                  <a:xfrm>
                    <a:off x="8066080" y="897400"/>
                    <a:ext cx="1208880" cy="216360"/>
                  </a:xfrm>
                  <a:prstGeom prst="rect">
                    <a:avLst/>
                  </a:prstGeom>
                </p:spPr>
              </p:pic>
            </mc:Fallback>
          </mc:AlternateContent>
        </p:grpSp>
        <p:grpSp>
          <p:nvGrpSpPr>
            <p:cNvPr id="43" name="Group 42">
              <a:extLst>
                <a:ext uri="{FF2B5EF4-FFF2-40B4-BE49-F238E27FC236}">
                  <a16:creationId xmlns:a16="http://schemas.microsoft.com/office/drawing/2014/main" id="{61B98D9B-400A-3F42-AC45-FD3F4CBA5E4D}"/>
                </a:ext>
              </a:extLst>
            </p:cNvPr>
            <p:cNvGrpSpPr/>
            <p:nvPr/>
          </p:nvGrpSpPr>
          <p:grpSpPr>
            <a:xfrm>
              <a:off x="6802480" y="1516960"/>
              <a:ext cx="190440" cy="115560"/>
              <a:chOff x="6802480" y="1516960"/>
              <a:chExt cx="190440" cy="115560"/>
            </a:xfrm>
          </p:grpSpPr>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0DEA2C22-9491-DD4E-B8F4-439DBF54F232}"/>
                      </a:ext>
                    </a:extLst>
                  </p14:cNvPr>
                  <p14:cNvContentPartPr/>
                  <p14:nvPr/>
                </p14:nvContentPartPr>
                <p14:xfrm>
                  <a:off x="6802480" y="1516960"/>
                  <a:ext cx="63360" cy="106200"/>
                </p14:xfrm>
              </p:contentPart>
            </mc:Choice>
            <mc:Fallback xmlns="">
              <p:pic>
                <p:nvPicPr>
                  <p:cNvPr id="40" name="Ink 39">
                    <a:extLst>
                      <a:ext uri="{FF2B5EF4-FFF2-40B4-BE49-F238E27FC236}">
                        <a16:creationId xmlns:a16="http://schemas.microsoft.com/office/drawing/2014/main" id="{0DEA2C22-9491-DD4E-B8F4-439DBF54F232}"/>
                      </a:ext>
                    </a:extLst>
                  </p:cNvPr>
                  <p:cNvPicPr/>
                  <p:nvPr/>
                </p:nvPicPr>
                <p:blipFill>
                  <a:blip r:embed="rId15"/>
                  <a:stretch>
                    <a:fillRect/>
                  </a:stretch>
                </p:blipFill>
                <p:spPr>
                  <a:xfrm>
                    <a:off x="6793840" y="1508320"/>
                    <a:ext cx="81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84FD2A26-AC39-C849-9955-E544CC450DEE}"/>
                      </a:ext>
                    </a:extLst>
                  </p14:cNvPr>
                  <p14:cNvContentPartPr/>
                  <p14:nvPr/>
                </p14:nvContentPartPr>
                <p14:xfrm>
                  <a:off x="6913360" y="1531720"/>
                  <a:ext cx="5400" cy="100800"/>
                </p14:xfrm>
              </p:contentPart>
            </mc:Choice>
            <mc:Fallback xmlns="">
              <p:pic>
                <p:nvPicPr>
                  <p:cNvPr id="41" name="Ink 40">
                    <a:extLst>
                      <a:ext uri="{FF2B5EF4-FFF2-40B4-BE49-F238E27FC236}">
                        <a16:creationId xmlns:a16="http://schemas.microsoft.com/office/drawing/2014/main" id="{84FD2A26-AC39-C849-9955-E544CC450DEE}"/>
                      </a:ext>
                    </a:extLst>
                  </p:cNvPr>
                  <p:cNvPicPr/>
                  <p:nvPr/>
                </p:nvPicPr>
                <p:blipFill>
                  <a:blip r:embed="rId17"/>
                  <a:stretch>
                    <a:fillRect/>
                  </a:stretch>
                </p:blipFill>
                <p:spPr>
                  <a:xfrm>
                    <a:off x="6904720" y="1522720"/>
                    <a:ext cx="23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699FA4F2-9F6F-044C-8E5F-7E0C88C5BFE5}"/>
                      </a:ext>
                    </a:extLst>
                  </p14:cNvPr>
                  <p14:cNvContentPartPr/>
                  <p14:nvPr/>
                </p14:nvContentPartPr>
                <p14:xfrm>
                  <a:off x="6918400" y="1537120"/>
                  <a:ext cx="74520" cy="95400"/>
                </p14:xfrm>
              </p:contentPart>
            </mc:Choice>
            <mc:Fallback xmlns="">
              <p:pic>
                <p:nvPicPr>
                  <p:cNvPr id="42" name="Ink 41">
                    <a:extLst>
                      <a:ext uri="{FF2B5EF4-FFF2-40B4-BE49-F238E27FC236}">
                        <a16:creationId xmlns:a16="http://schemas.microsoft.com/office/drawing/2014/main" id="{699FA4F2-9F6F-044C-8E5F-7E0C88C5BFE5}"/>
                      </a:ext>
                    </a:extLst>
                  </p:cNvPr>
                  <p:cNvPicPr/>
                  <p:nvPr/>
                </p:nvPicPr>
                <p:blipFill>
                  <a:blip r:embed="rId19"/>
                  <a:stretch>
                    <a:fillRect/>
                  </a:stretch>
                </p:blipFill>
                <p:spPr>
                  <a:xfrm>
                    <a:off x="6909760" y="1528120"/>
                    <a:ext cx="92160" cy="113040"/>
                  </a:xfrm>
                  <a:prstGeom prst="rect">
                    <a:avLst/>
                  </a:prstGeom>
                </p:spPr>
              </p:pic>
            </mc:Fallback>
          </mc:AlternateContent>
        </p:grpSp>
        <p:grpSp>
          <p:nvGrpSpPr>
            <p:cNvPr id="46" name="Group 45">
              <a:extLst>
                <a:ext uri="{FF2B5EF4-FFF2-40B4-BE49-F238E27FC236}">
                  <a16:creationId xmlns:a16="http://schemas.microsoft.com/office/drawing/2014/main" id="{FDDEAC05-4287-F945-A282-38C0F828AF14}"/>
                </a:ext>
              </a:extLst>
            </p:cNvPr>
            <p:cNvGrpSpPr/>
            <p:nvPr/>
          </p:nvGrpSpPr>
          <p:grpSpPr>
            <a:xfrm>
              <a:off x="8001640" y="1476280"/>
              <a:ext cx="138240" cy="221400"/>
              <a:chOff x="8001640" y="1476280"/>
              <a:chExt cx="138240" cy="221400"/>
            </a:xfrm>
          </p:grpSpPr>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FD6CC0CC-AC19-B44F-B65C-41A13527D405}"/>
                      </a:ext>
                    </a:extLst>
                  </p14:cNvPr>
                  <p14:cNvContentPartPr/>
                  <p14:nvPr/>
                </p14:nvContentPartPr>
                <p14:xfrm>
                  <a:off x="8001640" y="1552240"/>
                  <a:ext cx="118800" cy="145440"/>
                </p14:xfrm>
              </p:contentPart>
            </mc:Choice>
            <mc:Fallback xmlns="">
              <p:pic>
                <p:nvPicPr>
                  <p:cNvPr id="44" name="Ink 43">
                    <a:extLst>
                      <a:ext uri="{FF2B5EF4-FFF2-40B4-BE49-F238E27FC236}">
                        <a16:creationId xmlns:a16="http://schemas.microsoft.com/office/drawing/2014/main" id="{FD6CC0CC-AC19-B44F-B65C-41A13527D405}"/>
                      </a:ext>
                    </a:extLst>
                  </p:cNvPr>
                  <p:cNvPicPr/>
                  <p:nvPr/>
                </p:nvPicPr>
                <p:blipFill>
                  <a:blip r:embed="rId21"/>
                  <a:stretch>
                    <a:fillRect/>
                  </a:stretch>
                </p:blipFill>
                <p:spPr>
                  <a:xfrm>
                    <a:off x="7992640" y="1543600"/>
                    <a:ext cx="136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5" name="Ink 44">
                    <a:extLst>
                      <a:ext uri="{FF2B5EF4-FFF2-40B4-BE49-F238E27FC236}">
                        <a16:creationId xmlns:a16="http://schemas.microsoft.com/office/drawing/2014/main" id="{D02EC978-726F-0C4C-871F-8F903926CF64}"/>
                      </a:ext>
                    </a:extLst>
                  </p14:cNvPr>
                  <p14:cNvContentPartPr/>
                  <p14:nvPr/>
                </p14:nvContentPartPr>
                <p14:xfrm>
                  <a:off x="8058880" y="1476280"/>
                  <a:ext cx="81000" cy="32040"/>
                </p14:xfrm>
              </p:contentPart>
            </mc:Choice>
            <mc:Fallback xmlns="">
              <p:pic>
                <p:nvPicPr>
                  <p:cNvPr id="45" name="Ink 44">
                    <a:extLst>
                      <a:ext uri="{FF2B5EF4-FFF2-40B4-BE49-F238E27FC236}">
                        <a16:creationId xmlns:a16="http://schemas.microsoft.com/office/drawing/2014/main" id="{D02EC978-726F-0C4C-871F-8F903926CF64}"/>
                      </a:ext>
                    </a:extLst>
                  </p:cNvPr>
                  <p:cNvPicPr/>
                  <p:nvPr/>
                </p:nvPicPr>
                <p:blipFill>
                  <a:blip r:embed="rId23"/>
                  <a:stretch>
                    <a:fillRect/>
                  </a:stretch>
                </p:blipFill>
                <p:spPr>
                  <a:xfrm>
                    <a:off x="8049880" y="1467640"/>
                    <a:ext cx="98640" cy="49680"/>
                  </a:xfrm>
                  <a:prstGeom prst="rect">
                    <a:avLst/>
                  </a:prstGeom>
                </p:spPr>
              </p:pic>
            </mc:Fallback>
          </mc:AlternateContent>
        </p:grpSp>
        <p:grpSp>
          <p:nvGrpSpPr>
            <p:cNvPr id="50" name="Group 49">
              <a:extLst>
                <a:ext uri="{FF2B5EF4-FFF2-40B4-BE49-F238E27FC236}">
                  <a16:creationId xmlns:a16="http://schemas.microsoft.com/office/drawing/2014/main" id="{5D64A288-7F48-D245-9B2F-2EEF1489246D}"/>
                </a:ext>
              </a:extLst>
            </p:cNvPr>
            <p:cNvGrpSpPr/>
            <p:nvPr/>
          </p:nvGrpSpPr>
          <p:grpSpPr>
            <a:xfrm>
              <a:off x="9122320" y="1445680"/>
              <a:ext cx="238680" cy="109440"/>
              <a:chOff x="9122320" y="1445680"/>
              <a:chExt cx="238680" cy="109440"/>
            </a:xfrm>
          </p:grpSpPr>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id="{F9418D79-F0E2-9B4C-98A9-C212A965295E}"/>
                      </a:ext>
                    </a:extLst>
                  </p14:cNvPr>
                  <p14:cNvContentPartPr/>
                  <p14:nvPr/>
                </p14:nvContentPartPr>
                <p14:xfrm>
                  <a:off x="9122320" y="1453600"/>
                  <a:ext cx="89280" cy="98640"/>
                </p14:xfrm>
              </p:contentPart>
            </mc:Choice>
            <mc:Fallback xmlns="">
              <p:pic>
                <p:nvPicPr>
                  <p:cNvPr id="47" name="Ink 46">
                    <a:extLst>
                      <a:ext uri="{FF2B5EF4-FFF2-40B4-BE49-F238E27FC236}">
                        <a16:creationId xmlns:a16="http://schemas.microsoft.com/office/drawing/2014/main" id="{F9418D79-F0E2-9B4C-98A9-C212A965295E}"/>
                      </a:ext>
                    </a:extLst>
                  </p:cNvPr>
                  <p:cNvPicPr/>
                  <p:nvPr/>
                </p:nvPicPr>
                <p:blipFill>
                  <a:blip r:embed="rId25"/>
                  <a:stretch>
                    <a:fillRect/>
                  </a:stretch>
                </p:blipFill>
                <p:spPr>
                  <a:xfrm>
                    <a:off x="9113680" y="1444960"/>
                    <a:ext cx="106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E30AC622-AC80-F44C-AC21-891519133E58}"/>
                      </a:ext>
                    </a:extLst>
                  </p14:cNvPr>
                  <p14:cNvContentPartPr/>
                  <p14:nvPr/>
                </p14:nvContentPartPr>
                <p14:xfrm>
                  <a:off x="9297280" y="1445680"/>
                  <a:ext cx="4680" cy="109440"/>
                </p14:xfrm>
              </p:contentPart>
            </mc:Choice>
            <mc:Fallback xmlns="">
              <p:pic>
                <p:nvPicPr>
                  <p:cNvPr id="48" name="Ink 47">
                    <a:extLst>
                      <a:ext uri="{FF2B5EF4-FFF2-40B4-BE49-F238E27FC236}">
                        <a16:creationId xmlns:a16="http://schemas.microsoft.com/office/drawing/2014/main" id="{E30AC622-AC80-F44C-AC21-891519133E58}"/>
                      </a:ext>
                    </a:extLst>
                  </p:cNvPr>
                  <p:cNvPicPr/>
                  <p:nvPr/>
                </p:nvPicPr>
                <p:blipFill>
                  <a:blip r:embed="rId27"/>
                  <a:stretch>
                    <a:fillRect/>
                  </a:stretch>
                </p:blipFill>
                <p:spPr>
                  <a:xfrm>
                    <a:off x="9288640" y="1436680"/>
                    <a:ext cx="22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43A1D02F-4E5A-0448-9983-00E3DC76F2F7}"/>
                      </a:ext>
                    </a:extLst>
                  </p14:cNvPr>
                  <p14:cNvContentPartPr/>
                  <p14:nvPr/>
                </p14:nvContentPartPr>
                <p14:xfrm>
                  <a:off x="9301240" y="1459000"/>
                  <a:ext cx="59760" cy="90360"/>
                </p14:xfrm>
              </p:contentPart>
            </mc:Choice>
            <mc:Fallback xmlns="">
              <p:pic>
                <p:nvPicPr>
                  <p:cNvPr id="49" name="Ink 48">
                    <a:extLst>
                      <a:ext uri="{FF2B5EF4-FFF2-40B4-BE49-F238E27FC236}">
                        <a16:creationId xmlns:a16="http://schemas.microsoft.com/office/drawing/2014/main" id="{43A1D02F-4E5A-0448-9983-00E3DC76F2F7}"/>
                      </a:ext>
                    </a:extLst>
                  </p:cNvPr>
                  <p:cNvPicPr/>
                  <p:nvPr/>
                </p:nvPicPr>
                <p:blipFill>
                  <a:blip r:embed="rId29"/>
                  <a:stretch>
                    <a:fillRect/>
                  </a:stretch>
                </p:blipFill>
                <p:spPr>
                  <a:xfrm>
                    <a:off x="9292240" y="1450000"/>
                    <a:ext cx="77400" cy="108000"/>
                  </a:xfrm>
                  <a:prstGeom prst="rect">
                    <a:avLst/>
                  </a:prstGeom>
                </p:spPr>
              </p:pic>
            </mc:Fallback>
          </mc:AlternateContent>
        </p:grpSp>
      </p:grpSp>
    </p:spTree>
    <p:custDataLst>
      <p:tags r:id="rId1"/>
    </p:custDataLst>
    <p:extLst>
      <p:ext uri="{BB962C8B-B14F-4D97-AF65-F5344CB8AC3E}">
        <p14:creationId xmlns:p14="http://schemas.microsoft.com/office/powerpoint/2010/main" val="165552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37"/>
            <a:ext cx="10515600" cy="1325563"/>
          </a:xfrm>
        </p:spPr>
        <p:txBody>
          <a:bodyPr/>
          <a:lstStyle/>
          <a:p>
            <a:r>
              <a:rPr lang="en-US" dirty="0"/>
              <a:t>Option 2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Margin of error, MOE = 2%, or 0.02 </a:t>
                </a:r>
              </a:p>
              <a:p>
                <a:r>
                  <a:rPr lang="en-US" dirty="0"/>
                  <a:t>Since we want a 95% confidence interval, 𝑧* = 1.96 </a:t>
                </a:r>
              </a:p>
              <a:p>
                <a:r>
                  <a:rPr lang="en-US" dirty="0"/>
                  <a:t>Our estimate for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𝑝</m:t>
                        </m:r>
                      </m:e>
                    </m:acc>
                  </m:oMath>
                </a14:m>
                <a:r>
                  <a:rPr lang="en-US" dirty="0"/>
                  <a:t> = 0.08 </a:t>
                </a:r>
              </a:p>
              <a:p>
                <a:pPr marL="0" indent="0">
                  <a:buNone/>
                </a:pPr>
                <a:endParaRPr lang="en-US" i="1" dirty="0">
                  <a:latin typeface="Cambria Math"/>
                </a:endParaRPr>
              </a:p>
              <a:p>
                <a:pPr marL="0" indent="0">
                  <a:buNone/>
                </a:pPr>
                <a14:m>
                  <m:oMathPara xmlns:m="http://schemas.openxmlformats.org/officeDocument/2006/math">
                    <m:oMathParaPr>
                      <m:jc m:val="center"/>
                    </m:oMathParaPr>
                    <m:oMath xmlns:m="http://schemas.openxmlformats.org/officeDocument/2006/math">
                      <m:r>
                        <a:rPr lang="en-US" i="1">
                          <a:latin typeface="Cambria Math"/>
                        </a:rPr>
                        <m:t>𝑛</m:t>
                      </m:r>
                      <m:r>
                        <a:rPr lang="en-US" i="1">
                          <a:latin typeface="Cambria Math"/>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a:rPr>
                                <m:t>𝑝</m:t>
                              </m:r>
                            </m:e>
                          </m:acc>
                          <m:r>
                            <a:rPr lang="en-US" i="1">
                              <a:latin typeface="Cambria Math"/>
                            </a:rPr>
                            <m:t>(1−</m:t>
                          </m:r>
                          <m:acc>
                            <m:accPr>
                              <m:chr m:val="̂"/>
                              <m:ctrlPr>
                                <a:rPr lang="en-US" i="1">
                                  <a:latin typeface="Cambria Math" panose="02040503050406030204" pitchFamily="18" charset="0"/>
                                </a:rPr>
                              </m:ctrlPr>
                            </m:accPr>
                            <m:e>
                              <m:r>
                                <a:rPr lang="en-US" i="1">
                                  <a:latin typeface="Cambria Math"/>
                                </a:rPr>
                                <m:t>𝑝</m:t>
                              </m:r>
                            </m:e>
                          </m:acc>
                          <m:r>
                            <a:rPr lang="en-US" i="1">
                              <a:latin typeface="Cambria Math"/>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𝑍</m:t>
                                  </m:r>
                                </m:e>
                                <m:sup>
                                  <m:r>
                                    <a:rPr lang="en-US" i="1">
                                      <a:latin typeface="Cambria Math" panose="02040503050406030204" pitchFamily="18" charset="0"/>
                                    </a:rPr>
                                    <m:t>∗</m:t>
                                  </m:r>
                                </m:sup>
                              </m:sSup>
                              <m:r>
                                <a:rPr lang="en-US" b="0" i="1" smtClean="0">
                                  <a:latin typeface="Cambria Math" panose="02040503050406030204" pitchFamily="18" charset="0"/>
                                </a:rPr>
                                <m:t>)</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b="0" i="1" smtClean="0">
                                  <a:latin typeface="Cambria Math" panose="02040503050406030204" pitchFamily="18" charset="0"/>
                                </a:rPr>
                                <m:t>𝑀𝑂𝐸</m:t>
                              </m:r>
                            </m:e>
                            <m:sup>
                              <m:r>
                                <a:rPr lang="en-US" i="1">
                                  <a:latin typeface="Cambria Math"/>
                                </a:rPr>
                                <m:t>2</m:t>
                              </m:r>
                            </m:sup>
                          </m:sSup>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0.08(1−0.08)</m:t>
                          </m:r>
                          <m:sSup>
                            <m:sSupPr>
                              <m:ctrlPr>
                                <a:rPr lang="en-US" b="0" i="1" smtClean="0">
                                  <a:latin typeface="Cambria Math" panose="02040503050406030204" pitchFamily="18" charset="0"/>
                                </a:rPr>
                              </m:ctrlPr>
                            </m:sSupPr>
                            <m:e>
                              <m:r>
                                <a:rPr lang="en-US" b="0" i="1" smtClean="0">
                                  <a:latin typeface="Cambria Math"/>
                                </a:rPr>
                                <m:t>1.96</m:t>
                              </m:r>
                            </m:e>
                            <m:sup>
                              <m:r>
                                <a:rPr lang="en-US" b="0" i="1" smtClean="0">
                                  <a:latin typeface="Cambria Math"/>
                                </a:rPr>
                                <m:t>2</m:t>
                              </m:r>
                            </m:sup>
                          </m:sSup>
                        </m:num>
                        <m:den>
                          <m:sSup>
                            <m:sSupPr>
                              <m:ctrlPr>
                                <a:rPr lang="en-US" b="0" i="1" smtClean="0">
                                  <a:latin typeface="Cambria Math" panose="02040503050406030204" pitchFamily="18" charset="0"/>
                                </a:rPr>
                              </m:ctrlPr>
                            </m:sSupPr>
                            <m:e>
                              <m:r>
                                <a:rPr lang="en-US" b="0" i="1" smtClean="0">
                                  <a:latin typeface="Cambria Math"/>
                                </a:rPr>
                                <m:t>0.02</m:t>
                              </m:r>
                            </m:e>
                            <m:sup>
                              <m:r>
                                <a:rPr lang="en-US" b="0" i="1" smtClean="0">
                                  <a:latin typeface="Cambria Math"/>
                                </a:rPr>
                                <m:t>2</m:t>
                              </m:r>
                            </m:sup>
                          </m:sSup>
                        </m:den>
                      </m:f>
                      <m:r>
                        <a:rPr lang="en-US" b="0" i="1" smtClean="0">
                          <a:latin typeface="Cambria Math"/>
                        </a:rPr>
                        <m:t>=706.</m:t>
                      </m:r>
                      <m:r>
                        <a:rPr lang="en-US" b="0" i="1" smtClean="0">
                          <a:latin typeface="Cambria Math" panose="02040503050406030204" pitchFamily="18" charset="0"/>
                        </a:rPr>
                        <m:t>8</m:t>
                      </m:r>
                      <m:r>
                        <a:rPr lang="en-US" b="0" i="1" smtClean="0">
                          <a:latin typeface="Cambria Math"/>
                        </a:rPr>
                        <m:t>…</m:t>
                      </m:r>
                      <m:r>
                        <a:rPr lang="en-US" b="0" i="1" smtClean="0">
                          <a:latin typeface="Cambria Math"/>
                          <a:ea typeface="Cambria Math"/>
                        </a:rPr>
                        <m:t>→707</m:t>
                      </m:r>
                    </m:oMath>
                  </m:oMathPara>
                </a14:m>
                <a:endParaRPr lang="en-US" dirty="0"/>
              </a:p>
              <a:p>
                <a:endParaRPr lang="en-US" dirty="0"/>
              </a:p>
              <a:p>
                <a:r>
                  <a:rPr lang="en-US" b="1" dirty="0">
                    <a:solidFill>
                      <a:srgbClr val="C00000"/>
                    </a:solidFill>
                  </a:rPr>
                  <a:t>Always round UP to the nearest whole number </a:t>
                </a:r>
              </a:p>
              <a:p>
                <a:r>
                  <a:rPr lang="en-US" dirty="0"/>
                  <a:t>We need at least 707 apples to estimate the proportion of defective apples within 2% of the true proportion of defective apples with 95% confidence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2616" r="-8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006D9A-F453-BF48-B439-646BDBD04721}"/>
                  </a:ext>
                </a:extLst>
              </p:cNvPr>
              <p:cNvSpPr txBox="1"/>
              <p:nvPr/>
            </p:nvSpPr>
            <p:spPr>
              <a:xfrm>
                <a:off x="7029684" y="367644"/>
                <a:ext cx="4667672" cy="646331"/>
              </a:xfrm>
              <a:prstGeom prst="rect">
                <a:avLst/>
              </a:prstGeom>
              <a:noFill/>
            </p:spPr>
            <p:txBody>
              <a:bodyPr wrap="square" rtlCol="0">
                <a:spAutoFit/>
              </a:bodyPr>
              <a:lstStyle/>
              <a:p>
                <a:r>
                  <a:rPr lang="en-US" dirty="0"/>
                  <a:t>With the wrong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the </a:t>
                </a:r>
                <a:r>
                  <a:rPr lang="en-US" i="1" dirty="0"/>
                  <a:t>n </a:t>
                </a:r>
                <a:r>
                  <a:rPr lang="en-US" dirty="0"/>
                  <a:t>we find could result in a MOE larger than wanted…. </a:t>
                </a:r>
                <a:r>
                  <a:rPr lang="en-US" dirty="0">
                    <a:sym typeface="Wingdings" pitchFamily="2" charset="2"/>
                  </a:rPr>
                  <a:t></a:t>
                </a:r>
                <a:r>
                  <a:rPr lang="en-US" dirty="0"/>
                  <a:t> </a:t>
                </a:r>
              </a:p>
            </p:txBody>
          </p:sp>
        </mc:Choice>
        <mc:Fallback xmlns="">
          <p:sp>
            <p:nvSpPr>
              <p:cNvPr id="16" name="TextBox 15">
                <a:extLst>
                  <a:ext uri="{FF2B5EF4-FFF2-40B4-BE49-F238E27FC236}">
                    <a16:creationId xmlns:a16="http://schemas.microsoft.com/office/drawing/2014/main" id="{C0006D9A-F453-BF48-B439-646BDBD04721}"/>
                  </a:ext>
                </a:extLst>
              </p:cNvPr>
              <p:cNvSpPr txBox="1">
                <a:spLocks noRot="1" noChangeAspect="1" noMove="1" noResize="1" noEditPoints="1" noAdjustHandles="1" noChangeArrowheads="1" noChangeShapeType="1" noTextEdit="1"/>
              </p:cNvSpPr>
              <p:nvPr/>
            </p:nvSpPr>
            <p:spPr>
              <a:xfrm>
                <a:off x="7029684" y="367644"/>
                <a:ext cx="4667672" cy="646331"/>
              </a:xfrm>
              <a:prstGeom prst="rect">
                <a:avLst/>
              </a:prstGeom>
              <a:blipFill>
                <a:blip r:embed="rId4"/>
                <a:stretch>
                  <a:fillRect l="-1084" t="-3846" b="-15385"/>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AA6B5A3-FAD0-4240-B155-756D9B8FB9B3}"/>
              </a:ext>
            </a:extLst>
          </p:cNvPr>
          <p:cNvSpPr txBox="1"/>
          <p:nvPr/>
        </p:nvSpPr>
        <p:spPr>
          <a:xfrm>
            <a:off x="266700" y="622300"/>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ECF1FEE7-C37F-1743-863C-D344027D2D5D}"/>
              </a:ext>
            </a:extLst>
          </p:cNvPr>
          <p:cNvSpPr txBox="1"/>
          <p:nvPr/>
        </p:nvSpPr>
        <p:spPr>
          <a:xfrm>
            <a:off x="9201593" y="1020144"/>
            <a:ext cx="1491114" cy="369332"/>
          </a:xfrm>
          <a:prstGeom prst="rect">
            <a:avLst/>
          </a:prstGeom>
          <a:noFill/>
        </p:spPr>
        <p:txBody>
          <a:bodyPr wrap="none" rtlCol="0">
            <a:spAutoFit/>
          </a:bodyPr>
          <a:lstStyle/>
          <a:p>
            <a:r>
              <a:rPr lang="en-US" dirty="0"/>
              <a:t>MOE = 0.05??</a:t>
            </a:r>
          </a:p>
        </p:txBody>
      </p:sp>
      <p:grpSp>
        <p:nvGrpSpPr>
          <p:cNvPr id="24" name="Group 23">
            <a:extLst>
              <a:ext uri="{FF2B5EF4-FFF2-40B4-BE49-F238E27FC236}">
                <a16:creationId xmlns:a16="http://schemas.microsoft.com/office/drawing/2014/main" id="{3D01188F-EBC8-B444-AD91-F2C29BBB5B77}"/>
              </a:ext>
            </a:extLst>
          </p:cNvPr>
          <p:cNvGrpSpPr/>
          <p:nvPr/>
        </p:nvGrpSpPr>
        <p:grpSpPr>
          <a:xfrm>
            <a:off x="8017167" y="1398107"/>
            <a:ext cx="2558520" cy="791640"/>
            <a:chOff x="6802480" y="906040"/>
            <a:chExt cx="2558520" cy="791640"/>
          </a:xfrm>
        </p:grpSpPr>
        <p:grpSp>
          <p:nvGrpSpPr>
            <p:cNvPr id="25" name="Group 24">
              <a:extLst>
                <a:ext uri="{FF2B5EF4-FFF2-40B4-BE49-F238E27FC236}">
                  <a16:creationId xmlns:a16="http://schemas.microsoft.com/office/drawing/2014/main" id="{8720987F-6191-3346-B2F2-FF92CA921013}"/>
                </a:ext>
              </a:extLst>
            </p:cNvPr>
            <p:cNvGrpSpPr/>
            <p:nvPr/>
          </p:nvGrpSpPr>
          <p:grpSpPr>
            <a:xfrm>
              <a:off x="6850000" y="1191520"/>
              <a:ext cx="2425680" cy="204840"/>
              <a:chOff x="6850000" y="1191520"/>
              <a:chExt cx="2425680" cy="204840"/>
            </a:xfrm>
          </p:grpSpPr>
          <mc:AlternateContent xmlns:mc="http://schemas.openxmlformats.org/markup-compatibility/2006" xmlns:p14="http://schemas.microsoft.com/office/powerpoint/2010/main">
            <mc:Choice Requires="p14">
              <p:contentPart p14:bwMode="auto" r:id="rId5">
                <p14:nvContentPartPr>
                  <p14:cNvPr id="41" name="Ink 40">
                    <a:extLst>
                      <a:ext uri="{FF2B5EF4-FFF2-40B4-BE49-F238E27FC236}">
                        <a16:creationId xmlns:a16="http://schemas.microsoft.com/office/drawing/2014/main" id="{9AF4DBEF-D736-6946-B943-AB61ED7A8990}"/>
                      </a:ext>
                    </a:extLst>
                  </p14:cNvPr>
                  <p14:cNvContentPartPr/>
                  <p14:nvPr/>
                </p14:nvContentPartPr>
                <p14:xfrm>
                  <a:off x="6865480" y="1191520"/>
                  <a:ext cx="2410200" cy="87840"/>
                </p14:xfrm>
              </p:contentPart>
            </mc:Choice>
            <mc:Fallback xmlns="">
              <p:pic>
                <p:nvPicPr>
                  <p:cNvPr id="41" name="Ink 40">
                    <a:extLst>
                      <a:ext uri="{FF2B5EF4-FFF2-40B4-BE49-F238E27FC236}">
                        <a16:creationId xmlns:a16="http://schemas.microsoft.com/office/drawing/2014/main" id="{9AF4DBEF-D736-6946-B943-AB61ED7A8990}"/>
                      </a:ext>
                    </a:extLst>
                  </p:cNvPr>
                  <p:cNvPicPr/>
                  <p:nvPr/>
                </p:nvPicPr>
                <p:blipFill>
                  <a:blip r:embed="rId6"/>
                  <a:stretch>
                    <a:fillRect/>
                  </a:stretch>
                </p:blipFill>
                <p:spPr>
                  <a:xfrm>
                    <a:off x="6856840" y="1182520"/>
                    <a:ext cx="2427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3D7E7DFA-8AA0-1640-B76F-BBA5ED3F31B6}"/>
                      </a:ext>
                    </a:extLst>
                  </p14:cNvPr>
                  <p14:cNvContentPartPr/>
                  <p14:nvPr/>
                </p14:nvContentPartPr>
                <p14:xfrm>
                  <a:off x="6850000" y="1208440"/>
                  <a:ext cx="17280" cy="187920"/>
                </p14:xfrm>
              </p:contentPart>
            </mc:Choice>
            <mc:Fallback xmlns="">
              <p:pic>
                <p:nvPicPr>
                  <p:cNvPr id="42" name="Ink 41">
                    <a:extLst>
                      <a:ext uri="{FF2B5EF4-FFF2-40B4-BE49-F238E27FC236}">
                        <a16:creationId xmlns:a16="http://schemas.microsoft.com/office/drawing/2014/main" id="{3D7E7DFA-8AA0-1640-B76F-BBA5ED3F31B6}"/>
                      </a:ext>
                    </a:extLst>
                  </p:cNvPr>
                  <p:cNvPicPr/>
                  <p:nvPr/>
                </p:nvPicPr>
                <p:blipFill>
                  <a:blip r:embed="rId8"/>
                  <a:stretch>
                    <a:fillRect/>
                  </a:stretch>
                </p:blipFill>
                <p:spPr>
                  <a:xfrm>
                    <a:off x="6841360" y="1199440"/>
                    <a:ext cx="34920" cy="205560"/>
                  </a:xfrm>
                  <a:prstGeom prst="rect">
                    <a:avLst/>
                  </a:prstGeom>
                </p:spPr>
              </p:pic>
            </mc:Fallback>
          </mc:AlternateContent>
        </p:grpSp>
        <p:grpSp>
          <p:nvGrpSpPr>
            <p:cNvPr id="26" name="Group 25">
              <a:extLst>
                <a:ext uri="{FF2B5EF4-FFF2-40B4-BE49-F238E27FC236}">
                  <a16:creationId xmlns:a16="http://schemas.microsoft.com/office/drawing/2014/main" id="{07BF7753-2894-A040-844D-87A84E0A344A}"/>
                </a:ext>
              </a:extLst>
            </p:cNvPr>
            <p:cNvGrpSpPr/>
            <p:nvPr/>
          </p:nvGrpSpPr>
          <p:grpSpPr>
            <a:xfrm>
              <a:off x="8057440" y="906040"/>
              <a:ext cx="1237320" cy="402120"/>
              <a:chOff x="8057440" y="906040"/>
              <a:chExt cx="1237320" cy="402120"/>
            </a:xfrm>
          </p:grpSpPr>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F5052B2F-56B8-644E-9C28-F3C2FB3D2F15}"/>
                      </a:ext>
                    </a:extLst>
                  </p14:cNvPr>
                  <p14:cNvContentPartPr/>
                  <p14:nvPr/>
                </p14:nvContentPartPr>
                <p14:xfrm>
                  <a:off x="9282160" y="1138600"/>
                  <a:ext cx="12600" cy="126360"/>
                </p14:xfrm>
              </p:contentPart>
            </mc:Choice>
            <mc:Fallback xmlns="">
              <p:pic>
                <p:nvPicPr>
                  <p:cNvPr id="38" name="Ink 37">
                    <a:extLst>
                      <a:ext uri="{FF2B5EF4-FFF2-40B4-BE49-F238E27FC236}">
                        <a16:creationId xmlns:a16="http://schemas.microsoft.com/office/drawing/2014/main" id="{F5052B2F-56B8-644E-9C28-F3C2FB3D2F15}"/>
                      </a:ext>
                    </a:extLst>
                  </p:cNvPr>
                  <p:cNvPicPr/>
                  <p:nvPr/>
                </p:nvPicPr>
                <p:blipFill>
                  <a:blip r:embed="rId10"/>
                  <a:stretch>
                    <a:fillRect/>
                  </a:stretch>
                </p:blipFill>
                <p:spPr>
                  <a:xfrm>
                    <a:off x="9273520" y="1129960"/>
                    <a:ext cx="30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3063F5E2-3737-7A41-B081-0C7FD9A0CF5F}"/>
                      </a:ext>
                    </a:extLst>
                  </p14:cNvPr>
                  <p14:cNvContentPartPr/>
                  <p14:nvPr/>
                </p14:nvContentPartPr>
                <p14:xfrm>
                  <a:off x="8057440" y="1203040"/>
                  <a:ext cx="1440" cy="105120"/>
                </p14:xfrm>
              </p:contentPart>
            </mc:Choice>
            <mc:Fallback xmlns="">
              <p:pic>
                <p:nvPicPr>
                  <p:cNvPr id="39" name="Ink 38">
                    <a:extLst>
                      <a:ext uri="{FF2B5EF4-FFF2-40B4-BE49-F238E27FC236}">
                        <a16:creationId xmlns:a16="http://schemas.microsoft.com/office/drawing/2014/main" id="{3063F5E2-3737-7A41-B081-0C7FD9A0CF5F}"/>
                      </a:ext>
                    </a:extLst>
                  </p:cNvPr>
                  <p:cNvPicPr/>
                  <p:nvPr/>
                </p:nvPicPr>
                <p:blipFill>
                  <a:blip r:embed="rId12"/>
                  <a:stretch>
                    <a:fillRect/>
                  </a:stretch>
                </p:blipFill>
                <p:spPr>
                  <a:xfrm>
                    <a:off x="8048440" y="1194400"/>
                    <a:ext cx="19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E016C241-943F-2544-ABF0-B14A47B47501}"/>
                      </a:ext>
                    </a:extLst>
                  </p14:cNvPr>
                  <p14:cNvContentPartPr/>
                  <p14:nvPr/>
                </p14:nvContentPartPr>
                <p14:xfrm>
                  <a:off x="8074720" y="906040"/>
                  <a:ext cx="1191240" cy="198720"/>
                </p14:xfrm>
              </p:contentPart>
            </mc:Choice>
            <mc:Fallback xmlns="">
              <p:pic>
                <p:nvPicPr>
                  <p:cNvPr id="40" name="Ink 39">
                    <a:extLst>
                      <a:ext uri="{FF2B5EF4-FFF2-40B4-BE49-F238E27FC236}">
                        <a16:creationId xmlns:a16="http://schemas.microsoft.com/office/drawing/2014/main" id="{E016C241-943F-2544-ABF0-B14A47B47501}"/>
                      </a:ext>
                    </a:extLst>
                  </p:cNvPr>
                  <p:cNvPicPr/>
                  <p:nvPr/>
                </p:nvPicPr>
                <p:blipFill>
                  <a:blip r:embed="rId14"/>
                  <a:stretch>
                    <a:fillRect/>
                  </a:stretch>
                </p:blipFill>
                <p:spPr>
                  <a:xfrm>
                    <a:off x="8066080" y="897400"/>
                    <a:ext cx="1208880" cy="216360"/>
                  </a:xfrm>
                  <a:prstGeom prst="rect">
                    <a:avLst/>
                  </a:prstGeom>
                </p:spPr>
              </p:pic>
            </mc:Fallback>
          </mc:AlternateContent>
        </p:grpSp>
        <p:grpSp>
          <p:nvGrpSpPr>
            <p:cNvPr id="27" name="Group 26">
              <a:extLst>
                <a:ext uri="{FF2B5EF4-FFF2-40B4-BE49-F238E27FC236}">
                  <a16:creationId xmlns:a16="http://schemas.microsoft.com/office/drawing/2014/main" id="{630F2D01-5113-DA4C-928B-9E4DFAEBB2D5}"/>
                </a:ext>
              </a:extLst>
            </p:cNvPr>
            <p:cNvGrpSpPr/>
            <p:nvPr/>
          </p:nvGrpSpPr>
          <p:grpSpPr>
            <a:xfrm>
              <a:off x="6802480" y="1516960"/>
              <a:ext cx="190440" cy="115560"/>
              <a:chOff x="6802480" y="1516960"/>
              <a:chExt cx="190440" cy="115560"/>
            </a:xfrm>
          </p:grpSpPr>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2288375C-05F1-5145-9B6A-0929960A68C0}"/>
                      </a:ext>
                    </a:extLst>
                  </p14:cNvPr>
                  <p14:cNvContentPartPr/>
                  <p14:nvPr/>
                </p14:nvContentPartPr>
                <p14:xfrm>
                  <a:off x="6802480" y="1516960"/>
                  <a:ext cx="63360" cy="106200"/>
                </p14:xfrm>
              </p:contentPart>
            </mc:Choice>
            <mc:Fallback xmlns="">
              <p:pic>
                <p:nvPicPr>
                  <p:cNvPr id="35" name="Ink 34">
                    <a:extLst>
                      <a:ext uri="{FF2B5EF4-FFF2-40B4-BE49-F238E27FC236}">
                        <a16:creationId xmlns:a16="http://schemas.microsoft.com/office/drawing/2014/main" id="{2288375C-05F1-5145-9B6A-0929960A68C0}"/>
                      </a:ext>
                    </a:extLst>
                  </p:cNvPr>
                  <p:cNvPicPr/>
                  <p:nvPr/>
                </p:nvPicPr>
                <p:blipFill>
                  <a:blip r:embed="rId16"/>
                  <a:stretch>
                    <a:fillRect/>
                  </a:stretch>
                </p:blipFill>
                <p:spPr>
                  <a:xfrm>
                    <a:off x="6793840" y="1508320"/>
                    <a:ext cx="810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C7AD35EA-A2E4-3B4C-9276-AFCB68B1ACC9}"/>
                      </a:ext>
                    </a:extLst>
                  </p14:cNvPr>
                  <p14:cNvContentPartPr/>
                  <p14:nvPr/>
                </p14:nvContentPartPr>
                <p14:xfrm>
                  <a:off x="6913360" y="1531720"/>
                  <a:ext cx="5400" cy="100800"/>
                </p14:xfrm>
              </p:contentPart>
            </mc:Choice>
            <mc:Fallback xmlns="">
              <p:pic>
                <p:nvPicPr>
                  <p:cNvPr id="36" name="Ink 35">
                    <a:extLst>
                      <a:ext uri="{FF2B5EF4-FFF2-40B4-BE49-F238E27FC236}">
                        <a16:creationId xmlns:a16="http://schemas.microsoft.com/office/drawing/2014/main" id="{C7AD35EA-A2E4-3B4C-9276-AFCB68B1ACC9}"/>
                      </a:ext>
                    </a:extLst>
                  </p:cNvPr>
                  <p:cNvPicPr/>
                  <p:nvPr/>
                </p:nvPicPr>
                <p:blipFill>
                  <a:blip r:embed="rId18"/>
                  <a:stretch>
                    <a:fillRect/>
                  </a:stretch>
                </p:blipFill>
                <p:spPr>
                  <a:xfrm>
                    <a:off x="6904720" y="1522720"/>
                    <a:ext cx="230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EBAD2ACA-9A6B-A143-AB19-949C6DB93FB3}"/>
                      </a:ext>
                    </a:extLst>
                  </p14:cNvPr>
                  <p14:cNvContentPartPr/>
                  <p14:nvPr/>
                </p14:nvContentPartPr>
                <p14:xfrm>
                  <a:off x="6918400" y="1537120"/>
                  <a:ext cx="74520" cy="95400"/>
                </p14:xfrm>
              </p:contentPart>
            </mc:Choice>
            <mc:Fallback xmlns="">
              <p:pic>
                <p:nvPicPr>
                  <p:cNvPr id="37" name="Ink 36">
                    <a:extLst>
                      <a:ext uri="{FF2B5EF4-FFF2-40B4-BE49-F238E27FC236}">
                        <a16:creationId xmlns:a16="http://schemas.microsoft.com/office/drawing/2014/main" id="{EBAD2ACA-9A6B-A143-AB19-949C6DB93FB3}"/>
                      </a:ext>
                    </a:extLst>
                  </p:cNvPr>
                  <p:cNvPicPr/>
                  <p:nvPr/>
                </p:nvPicPr>
                <p:blipFill>
                  <a:blip r:embed="rId20"/>
                  <a:stretch>
                    <a:fillRect/>
                  </a:stretch>
                </p:blipFill>
                <p:spPr>
                  <a:xfrm>
                    <a:off x="6909760" y="1528120"/>
                    <a:ext cx="92160" cy="113040"/>
                  </a:xfrm>
                  <a:prstGeom prst="rect">
                    <a:avLst/>
                  </a:prstGeom>
                </p:spPr>
              </p:pic>
            </mc:Fallback>
          </mc:AlternateContent>
        </p:grpSp>
        <p:grpSp>
          <p:nvGrpSpPr>
            <p:cNvPr id="28" name="Group 27">
              <a:extLst>
                <a:ext uri="{FF2B5EF4-FFF2-40B4-BE49-F238E27FC236}">
                  <a16:creationId xmlns:a16="http://schemas.microsoft.com/office/drawing/2014/main" id="{72AE2EED-3E37-3644-9A7E-1C25FFF08E49}"/>
                </a:ext>
              </a:extLst>
            </p:cNvPr>
            <p:cNvGrpSpPr/>
            <p:nvPr/>
          </p:nvGrpSpPr>
          <p:grpSpPr>
            <a:xfrm>
              <a:off x="8001640" y="1476280"/>
              <a:ext cx="138240" cy="221400"/>
              <a:chOff x="8001640" y="1476280"/>
              <a:chExt cx="138240" cy="221400"/>
            </a:xfrm>
          </p:grpSpPr>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D46FFB9C-816E-9F48-8B29-C4DCC13645B0}"/>
                      </a:ext>
                    </a:extLst>
                  </p14:cNvPr>
                  <p14:cNvContentPartPr/>
                  <p14:nvPr/>
                </p14:nvContentPartPr>
                <p14:xfrm>
                  <a:off x="8001640" y="1552240"/>
                  <a:ext cx="118800" cy="145440"/>
                </p14:xfrm>
              </p:contentPart>
            </mc:Choice>
            <mc:Fallback xmlns="">
              <p:pic>
                <p:nvPicPr>
                  <p:cNvPr id="33" name="Ink 32">
                    <a:extLst>
                      <a:ext uri="{FF2B5EF4-FFF2-40B4-BE49-F238E27FC236}">
                        <a16:creationId xmlns:a16="http://schemas.microsoft.com/office/drawing/2014/main" id="{D46FFB9C-816E-9F48-8B29-C4DCC13645B0}"/>
                      </a:ext>
                    </a:extLst>
                  </p:cNvPr>
                  <p:cNvPicPr/>
                  <p:nvPr/>
                </p:nvPicPr>
                <p:blipFill>
                  <a:blip r:embed="rId22"/>
                  <a:stretch>
                    <a:fillRect/>
                  </a:stretch>
                </p:blipFill>
                <p:spPr>
                  <a:xfrm>
                    <a:off x="7992640" y="1543600"/>
                    <a:ext cx="136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E289E44B-D172-0C46-9794-3DF8E24816AC}"/>
                      </a:ext>
                    </a:extLst>
                  </p14:cNvPr>
                  <p14:cNvContentPartPr/>
                  <p14:nvPr/>
                </p14:nvContentPartPr>
                <p14:xfrm>
                  <a:off x="8058880" y="1476280"/>
                  <a:ext cx="81000" cy="32040"/>
                </p14:xfrm>
              </p:contentPart>
            </mc:Choice>
            <mc:Fallback xmlns="">
              <p:pic>
                <p:nvPicPr>
                  <p:cNvPr id="34" name="Ink 33">
                    <a:extLst>
                      <a:ext uri="{FF2B5EF4-FFF2-40B4-BE49-F238E27FC236}">
                        <a16:creationId xmlns:a16="http://schemas.microsoft.com/office/drawing/2014/main" id="{E289E44B-D172-0C46-9794-3DF8E24816AC}"/>
                      </a:ext>
                    </a:extLst>
                  </p:cNvPr>
                  <p:cNvPicPr/>
                  <p:nvPr/>
                </p:nvPicPr>
                <p:blipFill>
                  <a:blip r:embed="rId24"/>
                  <a:stretch>
                    <a:fillRect/>
                  </a:stretch>
                </p:blipFill>
                <p:spPr>
                  <a:xfrm>
                    <a:off x="8049880" y="1467640"/>
                    <a:ext cx="98640" cy="49680"/>
                  </a:xfrm>
                  <a:prstGeom prst="rect">
                    <a:avLst/>
                  </a:prstGeom>
                </p:spPr>
              </p:pic>
            </mc:Fallback>
          </mc:AlternateContent>
        </p:grpSp>
        <p:grpSp>
          <p:nvGrpSpPr>
            <p:cNvPr id="29" name="Group 28">
              <a:extLst>
                <a:ext uri="{FF2B5EF4-FFF2-40B4-BE49-F238E27FC236}">
                  <a16:creationId xmlns:a16="http://schemas.microsoft.com/office/drawing/2014/main" id="{2D697784-1FCC-CF4E-B65F-E534099A3E57}"/>
                </a:ext>
              </a:extLst>
            </p:cNvPr>
            <p:cNvGrpSpPr/>
            <p:nvPr/>
          </p:nvGrpSpPr>
          <p:grpSpPr>
            <a:xfrm>
              <a:off x="9122320" y="1445680"/>
              <a:ext cx="238680" cy="109440"/>
              <a:chOff x="9122320" y="1445680"/>
              <a:chExt cx="238680" cy="109440"/>
            </a:xfrm>
          </p:grpSpPr>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D268FF19-3860-5F42-8FA4-FA26BC860695}"/>
                      </a:ext>
                    </a:extLst>
                  </p14:cNvPr>
                  <p14:cNvContentPartPr/>
                  <p14:nvPr/>
                </p14:nvContentPartPr>
                <p14:xfrm>
                  <a:off x="9122320" y="1453600"/>
                  <a:ext cx="89280" cy="98640"/>
                </p14:xfrm>
              </p:contentPart>
            </mc:Choice>
            <mc:Fallback xmlns="">
              <p:pic>
                <p:nvPicPr>
                  <p:cNvPr id="30" name="Ink 29">
                    <a:extLst>
                      <a:ext uri="{FF2B5EF4-FFF2-40B4-BE49-F238E27FC236}">
                        <a16:creationId xmlns:a16="http://schemas.microsoft.com/office/drawing/2014/main" id="{D268FF19-3860-5F42-8FA4-FA26BC860695}"/>
                      </a:ext>
                    </a:extLst>
                  </p:cNvPr>
                  <p:cNvPicPr/>
                  <p:nvPr/>
                </p:nvPicPr>
                <p:blipFill>
                  <a:blip r:embed="rId26"/>
                  <a:stretch>
                    <a:fillRect/>
                  </a:stretch>
                </p:blipFill>
                <p:spPr>
                  <a:xfrm>
                    <a:off x="9113680" y="1444960"/>
                    <a:ext cx="106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DCC8CBE3-C44F-5145-99EE-D9B6979FA389}"/>
                      </a:ext>
                    </a:extLst>
                  </p14:cNvPr>
                  <p14:cNvContentPartPr/>
                  <p14:nvPr/>
                </p14:nvContentPartPr>
                <p14:xfrm>
                  <a:off x="9297280" y="1445680"/>
                  <a:ext cx="4680" cy="109440"/>
                </p14:xfrm>
              </p:contentPart>
            </mc:Choice>
            <mc:Fallback xmlns="">
              <p:pic>
                <p:nvPicPr>
                  <p:cNvPr id="31" name="Ink 30">
                    <a:extLst>
                      <a:ext uri="{FF2B5EF4-FFF2-40B4-BE49-F238E27FC236}">
                        <a16:creationId xmlns:a16="http://schemas.microsoft.com/office/drawing/2014/main" id="{DCC8CBE3-C44F-5145-99EE-D9B6979FA389}"/>
                      </a:ext>
                    </a:extLst>
                  </p:cNvPr>
                  <p:cNvPicPr/>
                  <p:nvPr/>
                </p:nvPicPr>
                <p:blipFill>
                  <a:blip r:embed="rId28"/>
                  <a:stretch>
                    <a:fillRect/>
                  </a:stretch>
                </p:blipFill>
                <p:spPr>
                  <a:xfrm>
                    <a:off x="9288640" y="1436680"/>
                    <a:ext cx="223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Ink 31">
                    <a:extLst>
                      <a:ext uri="{FF2B5EF4-FFF2-40B4-BE49-F238E27FC236}">
                        <a16:creationId xmlns:a16="http://schemas.microsoft.com/office/drawing/2014/main" id="{CACC2E71-27D4-FE49-A1B3-9D9BFBD1151E}"/>
                      </a:ext>
                    </a:extLst>
                  </p14:cNvPr>
                  <p14:cNvContentPartPr/>
                  <p14:nvPr/>
                </p14:nvContentPartPr>
                <p14:xfrm>
                  <a:off x="9301240" y="1459000"/>
                  <a:ext cx="59760" cy="90360"/>
                </p14:xfrm>
              </p:contentPart>
            </mc:Choice>
            <mc:Fallback xmlns="">
              <p:pic>
                <p:nvPicPr>
                  <p:cNvPr id="32" name="Ink 31">
                    <a:extLst>
                      <a:ext uri="{FF2B5EF4-FFF2-40B4-BE49-F238E27FC236}">
                        <a16:creationId xmlns:a16="http://schemas.microsoft.com/office/drawing/2014/main" id="{CACC2E71-27D4-FE49-A1B3-9D9BFBD1151E}"/>
                      </a:ext>
                    </a:extLst>
                  </p:cNvPr>
                  <p:cNvPicPr/>
                  <p:nvPr/>
                </p:nvPicPr>
                <p:blipFill>
                  <a:blip r:embed="rId30"/>
                  <a:stretch>
                    <a:fillRect/>
                  </a:stretch>
                </p:blipFill>
                <p:spPr>
                  <a:xfrm>
                    <a:off x="9292240" y="1450000"/>
                    <a:ext cx="77400" cy="108000"/>
                  </a:xfrm>
                  <a:prstGeom prst="rect">
                    <a:avLst/>
                  </a:prstGeom>
                </p:spPr>
              </p:pic>
            </mc:Fallback>
          </mc:AlternateContent>
        </p:grpSp>
      </p:grpSp>
    </p:spTree>
    <p:custDataLst>
      <p:tags r:id="rId1"/>
    </p:custDataLst>
    <p:extLst>
      <p:ext uri="{BB962C8B-B14F-4D97-AF65-F5344CB8AC3E}">
        <p14:creationId xmlns:p14="http://schemas.microsoft.com/office/powerpoint/2010/main" val="561333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1F65-D61B-3340-9D63-7F7918A91209}"/>
              </a:ext>
            </a:extLst>
          </p:cNvPr>
          <p:cNvSpPr>
            <a:spLocks noGrp="1"/>
          </p:cNvSpPr>
          <p:nvPr>
            <p:ph type="title"/>
          </p:nvPr>
        </p:nvSpPr>
        <p:spPr/>
        <p:txBody>
          <a:bodyPr/>
          <a:lstStyle/>
          <a:p>
            <a:r>
              <a:rPr lang="en-US" dirty="0"/>
              <a:t>Problem Session!!!</a:t>
            </a:r>
          </a:p>
        </p:txBody>
      </p:sp>
      <p:sp>
        <p:nvSpPr>
          <p:cNvPr id="3" name="Content Placeholder 2">
            <a:extLst>
              <a:ext uri="{FF2B5EF4-FFF2-40B4-BE49-F238E27FC236}">
                <a16:creationId xmlns:a16="http://schemas.microsoft.com/office/drawing/2014/main" id="{8A06B54C-636F-804F-AC89-859B13EC81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981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An investment website can tell what devices are used to access the site. The site managers wonder whether they should enhance the facilities for trading via “smart phones” so they want to estimate the proportion of users who access the site that way (even if they also use their computers sometimes). They draw a random sample of 200 investors from their customers. Suppose that the true proportion of smart phone users was 36%.</a:t>
            </a:r>
          </a:p>
          <a:p>
            <a:pPr marL="514350" indent="-514350">
              <a:buFont typeface="+mj-lt"/>
              <a:buAutoNum type="alphaLcParenR"/>
            </a:pPr>
            <a:r>
              <a:rPr lang="en-US" dirty="0"/>
              <a:t>What would you expect the shape of the sampling distribution for the sample proportion to be?</a:t>
            </a:r>
          </a:p>
          <a:p>
            <a:pPr marL="514350" indent="-514350">
              <a:buFont typeface="+mj-lt"/>
              <a:buAutoNum type="alphaLcParenR"/>
            </a:pPr>
            <a:r>
              <a:rPr lang="en-US" dirty="0"/>
              <a:t>What would be the mean of this sampling distribution?</a:t>
            </a:r>
          </a:p>
          <a:p>
            <a:pPr marL="514350" indent="-514350">
              <a:buFont typeface="+mj-lt"/>
              <a:buAutoNum type="alphaLcParenR"/>
            </a:pPr>
            <a:r>
              <a:rPr lang="en-US" dirty="0"/>
              <a:t>If the sample size were increased to 500, would your answers change? Explain.</a:t>
            </a:r>
          </a:p>
          <a:p>
            <a:endParaRPr lang="en-US"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514350" indent="-514350">
                  <a:buFont typeface="+mj-lt"/>
                  <a:buAutoNum type="alphaLcParenR"/>
                </a:pPr>
                <a:r>
                  <a:rPr lang="en-US" dirty="0"/>
                  <a:t>np = 200(0.36) = 72 and nq = 200(1 – 0.36) = 128; Normal</a:t>
                </a:r>
              </a:p>
              <a:p>
                <a:pPr marL="514350" indent="-514350">
                  <a:buFont typeface="+mj-lt"/>
                  <a:buAutoNum type="alphaLcParenR"/>
                </a:pPr>
                <a:endParaRPr lang="en-US" dirty="0"/>
              </a:p>
              <a:p>
                <a:pPr marL="514350" indent="-514350">
                  <a:buFont typeface="+mj-lt"/>
                  <a:buAutoNum type="alphaLcParen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acc>
                          <m:accPr>
                            <m:chr m:val="̂"/>
                            <m:ctrlPr>
                              <a:rPr lang="en-US" i="1" smtClean="0">
                                <a:latin typeface="Cambria Math" panose="02040503050406030204" pitchFamily="18" charset="0"/>
                              </a:rPr>
                            </m:ctrlPr>
                          </m:accPr>
                          <m:e>
                            <m:r>
                              <a:rPr lang="en-US" b="0" i="1" smtClean="0">
                                <a:latin typeface="Cambria Math"/>
                              </a:rPr>
                              <m:t>𝑝</m:t>
                            </m:r>
                          </m:e>
                        </m:acc>
                      </m:sub>
                    </m:sSub>
                  </m:oMath>
                </a14:m>
                <a:r>
                  <a:rPr lang="en-US" dirty="0"/>
                  <a:t> = 0.36</a:t>
                </a:r>
              </a:p>
              <a:p>
                <a:pPr marL="514350" indent="-514350">
                  <a:buFont typeface="+mj-lt"/>
                  <a:buAutoNum type="alphaLcParenR"/>
                </a:pPr>
                <a:endParaRPr lang="en-US" dirty="0"/>
              </a:p>
              <a:p>
                <a:pPr marL="514350" indent="-514350">
                  <a:buFont typeface="+mj-lt"/>
                  <a:buAutoNum type="alphaLcParenR"/>
                </a:pP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0.36(1−0.36)</m:t>
                            </m:r>
                          </m:num>
                          <m:den>
                            <m:r>
                              <a:rPr lang="en-US" i="1">
                                <a:latin typeface="Cambria Math"/>
                              </a:rPr>
                              <m:t>200</m:t>
                            </m:r>
                          </m:den>
                        </m:f>
                      </m:e>
                    </m:rad>
                    <m:r>
                      <a:rPr lang="en-US" i="1">
                        <a:latin typeface="Cambria Math"/>
                      </a:rPr>
                      <m:t>=0.0339</m:t>
                    </m:r>
                  </m:oMath>
                </a14:m>
                <a:endParaRPr lang="en-US" dirty="0"/>
              </a:p>
              <a:p>
                <a:pPr marL="514350" indent="-514350">
                  <a:buFont typeface="+mj-lt"/>
                  <a:buAutoNum type="alphaLcParenR"/>
                </a:pPr>
                <a:endParaRPr lang="en-US" dirty="0"/>
              </a:p>
              <a:p>
                <a:pPr marL="512763"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0.36(1−0.36)</m:t>
                              </m:r>
                            </m:num>
                            <m:den>
                              <m:r>
                                <a:rPr lang="en-US" b="0" i="1" smtClean="0">
                                  <a:latin typeface="Cambria Math" panose="02040503050406030204" pitchFamily="18" charset="0"/>
                                </a:rPr>
                                <m:t>5</m:t>
                              </m:r>
                              <m:r>
                                <a:rPr lang="en-US" i="1">
                                  <a:latin typeface="Cambria Math"/>
                                </a:rPr>
                                <m:t>00</m:t>
                              </m:r>
                            </m:den>
                          </m:f>
                        </m:e>
                      </m:rad>
                      <m:r>
                        <a:rPr lang="en-US" i="1">
                          <a:latin typeface="Cambria Math"/>
                        </a:rPr>
                        <m:t>=0.0215</m:t>
                      </m:r>
                    </m:oMath>
                  </m:oMathPara>
                </a14:m>
                <a:endParaRPr lang="en-US" dirty="0"/>
              </a:p>
              <a:p>
                <a:pPr marL="0" indent="0">
                  <a:buNone/>
                </a:pPr>
                <a:endParaRPr lang="en-US" dirty="0"/>
              </a:p>
              <a:p>
                <a:pPr marL="0" indent="0">
                  <a:buNone/>
                </a:pPr>
                <a:r>
                  <a:rPr lang="en-US" dirty="0"/>
                  <a:t>No, only the standard deviation of the sampling distribution would change; it would decrease from 0.0339 to 0.0215.</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2907" b="-581"/>
                </a:stretch>
              </a:blipFill>
            </p:spPr>
            <p:txBody>
              <a:bodyPr/>
              <a:lstStyle/>
              <a:p>
                <a:r>
                  <a:rPr lang="en-US">
                    <a:noFill/>
                  </a:rPr>
                  <a:t> </a:t>
                </a:r>
              </a:p>
            </p:txBody>
          </p:sp>
        </mc:Fallback>
      </mc:AlternateContent>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a:t>
            </a:r>
          </a:p>
        </p:txBody>
      </p:sp>
      <p:sp>
        <p:nvSpPr>
          <p:cNvPr id="3" name="Content Placeholder 2"/>
          <p:cNvSpPr>
            <a:spLocks noGrp="1"/>
          </p:cNvSpPr>
          <p:nvPr>
            <p:ph idx="1"/>
          </p:nvPr>
        </p:nvSpPr>
        <p:spPr/>
        <p:txBody>
          <a:bodyPr>
            <a:normAutofit fontScale="92500" lnSpcReduction="20000"/>
          </a:bodyPr>
          <a:lstStyle/>
          <a:p>
            <a:pPr>
              <a:buNone/>
            </a:pPr>
            <a:r>
              <a:rPr lang="en-US" dirty="0"/>
              <a:t>The investment website of Exercise 1 draws a random sample of 200 investors from their customers. Suppose that the true proportion of smart phone users is 36%.</a:t>
            </a:r>
          </a:p>
          <a:p>
            <a:pPr marL="514350" indent="-514350">
              <a:buFont typeface="+mj-lt"/>
              <a:buAutoNum type="alphaLcParenR"/>
            </a:pPr>
            <a:r>
              <a:rPr lang="en-US" dirty="0"/>
              <a:t>What would the standard deviation of the sampling distribution of the proportion of smart phone users be?</a:t>
            </a:r>
          </a:p>
          <a:p>
            <a:pPr marL="514350" indent="-514350">
              <a:buFont typeface="+mj-lt"/>
              <a:buAutoNum type="alphaLcParenR"/>
            </a:pPr>
            <a:r>
              <a:rPr lang="en-US" dirty="0"/>
              <a:t>What is the probability that the sample proportion of smart phone users is greater than 0.36?</a:t>
            </a:r>
          </a:p>
          <a:p>
            <a:pPr marL="514350" indent="-514350">
              <a:buFont typeface="+mj-lt"/>
              <a:buAutoNum type="alphaLcParenR"/>
            </a:pPr>
            <a:r>
              <a:rPr lang="en-US" dirty="0"/>
              <a:t>What is the probability that the sample proportion of smart phone users is between 0.30 and 0.40?</a:t>
            </a:r>
          </a:p>
          <a:p>
            <a:pPr marL="514350" indent="-514350">
              <a:buFont typeface="+mj-lt"/>
              <a:buAutoNum type="alphaLcParenR"/>
            </a:pPr>
            <a:r>
              <a:rPr lang="en-US" dirty="0"/>
              <a:t>What is the probability that the sample proportion of smart phone users is less than 0.28?</a:t>
            </a:r>
          </a:p>
          <a:p>
            <a:pPr marL="514350" indent="-514350">
              <a:buFont typeface="+mj-lt"/>
              <a:buAutoNum type="alphaLcParenR"/>
            </a:pPr>
            <a:r>
              <a:rPr lang="en-US" dirty="0"/>
              <a:t>What is the probability that the sample proportion of smart phone users is greater than 0.42?</a:t>
            </a:r>
          </a:p>
          <a:p>
            <a:endParaRPr lang="en-US" dirty="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#3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lphaLcParenR"/>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0.36(1−0.36)</m:t>
                            </m:r>
                          </m:num>
                          <m:den>
                            <m:r>
                              <a:rPr lang="en-US" b="0" i="1" smtClean="0">
                                <a:latin typeface="Cambria Math"/>
                              </a:rPr>
                              <m:t>200</m:t>
                            </m:r>
                          </m:den>
                        </m:f>
                      </m:e>
                    </m:rad>
                    <m:r>
                      <a:rPr lang="en-US" b="0" i="1" smtClean="0">
                        <a:latin typeface="Cambria Math"/>
                      </a:rPr>
                      <m:t>=0.0339</m:t>
                    </m:r>
                  </m:oMath>
                </a14:m>
                <a:endParaRPr lang="en-US" dirty="0"/>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&gt; 0.36) = 0.50</a:t>
                </a:r>
              </a:p>
              <a:p>
                <a:pPr marL="514350" indent="-514350">
                  <a:buFont typeface="+mj-lt"/>
                  <a:buAutoNum type="alphaLcParenR"/>
                </a:pPr>
                <a:r>
                  <a:rPr lang="en-US" dirty="0"/>
                  <a:t>P(0.30 &lt;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&lt; 0.40) = 0.8426</a:t>
                </a:r>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&lt; 0.28) = 0.0091</a:t>
                </a:r>
              </a:p>
              <a:p>
                <a:pPr marL="514350" indent="-514350">
                  <a:buFont typeface="+mj-lt"/>
                  <a:buAutoNum type="alphaLcParenR"/>
                </a:pPr>
                <a:r>
                  <a:rPr lang="en-US" dirty="0"/>
                  <a:t>P(</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&gt; 0.42) = 0.0384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a:stretch>
              </a:blipFill>
            </p:spPr>
            <p:txBody>
              <a:bodyPr/>
              <a:lstStyle/>
              <a:p>
                <a:r>
                  <a:rPr lang="en-US">
                    <a:noFill/>
                  </a:rPr>
                  <a:t> </a:t>
                </a:r>
              </a:p>
            </p:txBody>
          </p:sp>
        </mc:Fallback>
      </mc:AlternateContent>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#5</a:t>
            </a:r>
          </a:p>
        </p:txBody>
      </p:sp>
      <p:sp>
        <p:nvSpPr>
          <p:cNvPr id="3" name="Content Placeholder 2"/>
          <p:cNvSpPr>
            <a:spLocks noGrp="1"/>
          </p:cNvSpPr>
          <p:nvPr>
            <p:ph idx="1"/>
          </p:nvPr>
        </p:nvSpPr>
        <p:spPr/>
        <p:txBody>
          <a:bodyPr/>
          <a:lstStyle/>
          <a:p>
            <a:pPr marL="0" indent="0">
              <a:buNone/>
            </a:pPr>
            <a:r>
              <a:rPr lang="en-US" dirty="0"/>
              <a:t>A real estate agent wants to know how many owners of homes worth over $1,000,000 might be considering putting their home on the market in the next 12 months. He surveys 40 of them and finds that 10 of them are considering such a move. Are all the assumptions and conditions for finding the sampling distribution of the proportion satisfied? Explain.</a:t>
            </a:r>
          </a:p>
          <a:p>
            <a:pPr>
              <a:buNone/>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#5 Solution</a:t>
            </a:r>
          </a:p>
        </p:txBody>
      </p:sp>
      <p:sp>
        <p:nvSpPr>
          <p:cNvPr id="3" name="Content Placeholder 2"/>
          <p:cNvSpPr>
            <a:spLocks noGrp="1"/>
          </p:cNvSpPr>
          <p:nvPr>
            <p:ph idx="1"/>
          </p:nvPr>
        </p:nvSpPr>
        <p:spPr/>
        <p:txBody>
          <a:bodyPr/>
          <a:lstStyle/>
          <a:p>
            <a:pPr marL="0" indent="0">
              <a:buNone/>
            </a:pPr>
            <a:r>
              <a:rPr lang="en-US" dirty="0"/>
              <a:t>Yes, assuming the survey is random, they should be independent.  We don’t know the true proportion, so we cannot check to see if np </a:t>
            </a:r>
            <a:r>
              <a:rPr lang="en-US" u="sng" dirty="0"/>
              <a:t>&gt;</a:t>
            </a:r>
            <a:r>
              <a:rPr lang="en-US" dirty="0"/>
              <a:t> 5 and nq </a:t>
            </a:r>
            <a:r>
              <a:rPr lang="en-US" u="sng" dirty="0"/>
              <a:t>&gt;</a:t>
            </a:r>
            <a:r>
              <a:rPr lang="en-US" dirty="0"/>
              <a:t> 5; but we have observed 10 successes and 30 failures, which is sufficient.</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a:t>
            </a:r>
          </a:p>
        </p:txBody>
      </p:sp>
      <p:sp>
        <p:nvSpPr>
          <p:cNvPr id="3" name="Content Placeholder 2"/>
          <p:cNvSpPr>
            <a:spLocks noGrp="1"/>
          </p:cNvSpPr>
          <p:nvPr>
            <p:ph idx="1"/>
          </p:nvPr>
        </p:nvSpPr>
        <p:spPr/>
        <p:txBody>
          <a:bodyPr>
            <a:normAutofit/>
          </a:bodyPr>
          <a:lstStyle/>
          <a:p>
            <a:pPr marL="0" indent="0">
              <a:buNone/>
            </a:pPr>
            <a:r>
              <a:rPr lang="en-US" dirty="0"/>
              <a:t>A market researcher for a provider of iPod accessories wants to know the proportion of customers who own cars to assess the market for a new iPod car charger. A survey of 500 customers indicates that 76% own cars.</a:t>
            </a:r>
          </a:p>
          <a:p>
            <a:pPr marL="514350" indent="-514350">
              <a:buFont typeface="+mj-lt"/>
              <a:buAutoNum type="alphaLcParenR"/>
            </a:pPr>
            <a:r>
              <a:rPr lang="en-US" dirty="0"/>
              <a:t>What is the standard deviation of the sampling distribution of the proportion?</a:t>
            </a:r>
          </a:p>
          <a:p>
            <a:pPr marL="514350" indent="-514350">
              <a:buFont typeface="+mj-lt"/>
              <a:buAutoNum type="alphaLcParenR"/>
            </a:pPr>
            <a:r>
              <a:rPr lang="en-US" dirty="0"/>
              <a:t>If she wants to reduce the standard deviation by half, how large a sample would she need?</a:t>
            </a:r>
          </a:p>
          <a:p>
            <a:endParaRPr lang="en-US" dirty="0"/>
          </a:p>
        </p:txBody>
      </p:sp>
    </p:spTree>
    <p:custDataLst>
      <p:tags r:id="rId1"/>
    </p:custDataLst>
    <p:extLst>
      <p:ext uri="{BB962C8B-B14F-4D97-AF65-F5344CB8AC3E}">
        <p14:creationId xmlns:p14="http://schemas.microsoft.com/office/powerpoint/2010/main" val="938184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450F-602C-1940-85B5-AD41875957A2}"/>
              </a:ext>
            </a:extLst>
          </p:cNvPr>
          <p:cNvSpPr>
            <a:spLocks noGrp="1"/>
          </p:cNvSpPr>
          <p:nvPr>
            <p:ph type="title"/>
          </p:nvPr>
        </p:nvSpPr>
        <p:spPr>
          <a:xfrm>
            <a:off x="482600" y="119062"/>
            <a:ext cx="10515600" cy="1325563"/>
          </a:xfrm>
        </p:spPr>
        <p:txBody>
          <a:bodyPr/>
          <a:lstStyle/>
          <a:p>
            <a:r>
              <a:rPr lang="en-US" dirty="0"/>
              <a:t>Motivation – Why Confidence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0510C1-42A9-E84D-A704-0023A6A1AD60}"/>
                  </a:ext>
                </a:extLst>
              </p:cNvPr>
              <p:cNvSpPr>
                <a:spLocks noGrp="1"/>
              </p:cNvSpPr>
              <p:nvPr>
                <p:ph idx="1"/>
              </p:nvPr>
            </p:nvSpPr>
            <p:spPr>
              <a:xfrm>
                <a:off x="482600" y="1444625"/>
                <a:ext cx="10515600" cy="4351338"/>
              </a:xfrm>
            </p:spPr>
            <p:txBody>
              <a:bodyPr>
                <a:normAutofit lnSpcReduction="10000"/>
              </a:bodyPr>
              <a:lstStyle/>
              <a:p>
                <a:pPr marL="0" indent="0">
                  <a:buNone/>
                </a:pPr>
                <a:r>
                  <a:rPr lang="en-US" u="sng" dirty="0">
                    <a:solidFill>
                      <a:srgbClr val="FF0000"/>
                    </a:solidFill>
                  </a:rPr>
                  <a:t>Estimating Parameters</a:t>
                </a:r>
              </a:p>
              <a:p>
                <a:pPr marL="0" indent="0">
                  <a:buNone/>
                </a:pPr>
                <a:endParaRPr lang="en-US" sz="2000" dirty="0"/>
              </a:p>
              <a:p>
                <a:pPr marL="0" indent="0">
                  <a:buNone/>
                </a:pPr>
                <a:r>
                  <a:rPr lang="en-US" sz="2000" u="sng" dirty="0">
                    <a:solidFill>
                      <a:srgbClr val="FFC000"/>
                    </a:solidFill>
                  </a:rPr>
                  <a:t>Point Estimates</a:t>
                </a:r>
              </a:p>
              <a:p>
                <a:r>
                  <a:rPr lang="en-US" sz="2000" dirty="0"/>
                  <a:t>Using a statistic to estimate a </a:t>
                </a:r>
                <a:r>
                  <a:rPr lang="en-US" sz="2000"/>
                  <a:t>parameter (this </a:t>
                </a:r>
                <a:r>
                  <a:rPr lang="en-US" sz="2000" dirty="0"/>
                  <a:t>means we use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𝑝</m:t>
                        </m:r>
                      </m:e>
                    </m:acc>
                  </m:oMath>
                </a14:m>
                <a:r>
                  <a:rPr lang="en-US" sz="2000" dirty="0"/>
                  <a:t> or </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t> to estimate </a:t>
                </a:r>
                <a:r>
                  <a:rPr lang="en-US" sz="2000" i="1" dirty="0"/>
                  <a:t>p or</a:t>
                </a:r>
                <a:r>
                  <a:rPr lang="en-US" sz="2000" dirty="0"/>
                  <a:t> 𝜇, respectively</a:t>
                </a:r>
              </a:p>
              <a:p>
                <a:r>
                  <a:rPr lang="en-US" sz="2000" dirty="0"/>
                  <a:t>It is our best guess.</a:t>
                </a:r>
              </a:p>
              <a:p>
                <a:r>
                  <a:rPr lang="en-US" sz="2000" dirty="0"/>
                  <a:t>Usually the statistics do not equal the parameter (remember each sample is different; sampling variability).</a:t>
                </a:r>
              </a:p>
              <a:p>
                <a:pPr marL="0" indent="0">
                  <a:buNone/>
                </a:pPr>
                <a:endParaRPr lang="en-US" sz="2000" dirty="0"/>
              </a:p>
              <a:p>
                <a:pPr marL="0" indent="0">
                  <a:buNone/>
                </a:pPr>
                <a:r>
                  <a:rPr lang="en-US" sz="2000" u="sng" dirty="0">
                    <a:solidFill>
                      <a:srgbClr val="0070C0"/>
                    </a:solidFill>
                  </a:rPr>
                  <a:t>Interval Estimates</a:t>
                </a:r>
              </a:p>
              <a:p>
                <a:r>
                  <a:rPr lang="en-US" sz="2000" dirty="0"/>
                  <a:t>Give a range for what we think the population parameter is.</a:t>
                </a:r>
              </a:p>
              <a:p>
                <a:r>
                  <a:rPr lang="en-US" sz="2000" dirty="0"/>
                  <a:t>Takes into account sampling variability.</a:t>
                </a:r>
              </a:p>
              <a:p>
                <a:endParaRPr lang="en-US" sz="2000" dirty="0"/>
              </a:p>
              <a:p>
                <a:pPr marL="0" indent="0">
                  <a:buNone/>
                </a:pPr>
                <a:endParaRPr lang="en-US" sz="2000" dirty="0"/>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FF0510C1-42A9-E84D-A704-0023A6A1AD60}"/>
                  </a:ext>
                </a:extLst>
              </p:cNvPr>
              <p:cNvSpPr>
                <a:spLocks noGrp="1" noRot="1" noChangeAspect="1" noMove="1" noResize="1" noEditPoints="1" noAdjustHandles="1" noChangeArrowheads="1" noChangeShapeType="1" noTextEdit="1"/>
              </p:cNvSpPr>
              <p:nvPr>
                <p:ph idx="1"/>
              </p:nvPr>
            </p:nvSpPr>
            <p:spPr>
              <a:xfrm>
                <a:off x="482600" y="1444625"/>
                <a:ext cx="10515600" cy="4351338"/>
              </a:xfrm>
              <a:blipFill>
                <a:blip r:embed="rId2"/>
                <a:stretch>
                  <a:fillRect l="-1206" t="-3198" b="-2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00AF626-F075-444F-A7B9-58F7457B7E5E}"/>
              </a:ext>
            </a:extLst>
          </p:cNvPr>
          <p:cNvPicPr>
            <a:picLocks noChangeAspect="1"/>
          </p:cNvPicPr>
          <p:nvPr/>
        </p:nvPicPr>
        <p:blipFill>
          <a:blip r:embed="rId3"/>
          <a:stretch>
            <a:fillRect/>
          </a:stretch>
        </p:blipFill>
        <p:spPr>
          <a:xfrm>
            <a:off x="7493000" y="4972050"/>
            <a:ext cx="4015558" cy="1380744"/>
          </a:xfrm>
          <a:prstGeom prst="rect">
            <a:avLst/>
          </a:prstGeom>
        </p:spPr>
      </p:pic>
    </p:spTree>
    <p:extLst>
      <p:ext uri="{BB962C8B-B14F-4D97-AF65-F5344CB8AC3E}">
        <p14:creationId xmlns:p14="http://schemas.microsoft.com/office/powerpoint/2010/main" val="1332481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14350" indent="-514350">
                  <a:buFont typeface="+mj-lt"/>
                  <a:buAutoNum type="alphaLcParenR"/>
                </a:pPr>
                <a14:m>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m:t>
                            </m:r>
                            <m:r>
                              <a:rPr lang="en-US" b="0" i="1" smtClean="0">
                                <a:latin typeface="Cambria Math"/>
                              </a:rPr>
                              <m:t>15</m:t>
                            </m:r>
                            <m:r>
                              <a:rPr lang="en-US" i="1">
                                <a:latin typeface="Cambria Math"/>
                              </a:rPr>
                              <m:t>(1−0.</m:t>
                            </m:r>
                            <m:r>
                              <a:rPr lang="en-US" b="0" i="1" smtClean="0">
                                <a:latin typeface="Cambria Math"/>
                              </a:rPr>
                              <m:t>15</m:t>
                            </m:r>
                            <m:r>
                              <a:rPr lang="en-US" i="1">
                                <a:latin typeface="Cambria Math"/>
                              </a:rPr>
                              <m:t>)</m:t>
                            </m:r>
                          </m:num>
                          <m:den>
                            <m:r>
                              <a:rPr lang="en-US" b="0" i="1" smtClean="0">
                                <a:latin typeface="Cambria Math"/>
                              </a:rPr>
                              <m:t>1</m:t>
                            </m:r>
                            <m:r>
                              <a:rPr lang="en-US" i="1">
                                <a:latin typeface="Cambria Math"/>
                              </a:rPr>
                              <m:t>00</m:t>
                            </m:r>
                          </m:den>
                        </m:f>
                      </m:e>
                    </m:rad>
                    <m:r>
                      <a:rPr lang="en-US" i="1">
                        <a:latin typeface="Cambria Math"/>
                      </a:rPr>
                      <m:t>=0.0357</m:t>
                    </m:r>
                  </m:oMath>
                </a14:m>
                <a:endParaRPr lang="en-US" dirty="0"/>
              </a:p>
              <a:p>
                <a:pPr marL="514350" indent="-514350">
                  <a:buFont typeface="+mj-lt"/>
                  <a:buAutoNum type="alphaLcParenR"/>
                </a:pPr>
                <a:endParaRPr lang="en-US" dirty="0"/>
              </a:p>
              <a:p>
                <a:pPr marL="514350" indent="-514350">
                  <a:buFont typeface="+mj-lt"/>
                  <a:buAutoNum type="alphaLcParenR"/>
                </a:pPr>
                <a:r>
                  <a:rPr lang="en-US" dirty="0"/>
                  <a:t>400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34564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#9</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0" indent="0">
                  <a:buNone/>
                </a:pPr>
                <a:r>
                  <a:rPr lang="en-US" dirty="0"/>
                  <a:t>For each situation below identify the population and the sample and identify p and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if appropriate and what the value of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is. Would you trust a confidence interval for the true proportion based on these data? Explain briefly why or why not.</a:t>
                </a:r>
              </a:p>
              <a:p>
                <a:pPr marL="514350" indent="-514350">
                  <a:buFont typeface="+mj-lt"/>
                  <a:buAutoNum type="alphaLcParenR"/>
                </a:pPr>
                <a:r>
                  <a:rPr lang="en-US" dirty="0"/>
                  <a:t>As concert goers enter a stadium, a security guard randomly inspects their backpacks for alcoholic beverages. Of 130 backpacks checked so far, 17 contained alcoholic beverages of some kind. The guards want to estimate the percentage of all backpacks of concertgoers at this concert that contain alcoholic beverages.</a:t>
                </a:r>
              </a:p>
              <a:p>
                <a:pPr marL="514350" indent="-514350">
                  <a:buFont typeface="+mj-lt"/>
                  <a:buAutoNum type="alphaLcParenR"/>
                </a:pPr>
                <a:r>
                  <a:rPr lang="en-US" dirty="0"/>
                  <a:t>The website of the English newspaper </a:t>
                </a:r>
                <a:r>
                  <a:rPr lang="en-US" i="1" dirty="0"/>
                  <a:t>The Guardian </a:t>
                </a:r>
                <a:r>
                  <a:rPr lang="en-US" dirty="0"/>
                  <a:t>asked visitors to the site to say whether they approved of the recent “</a:t>
                </a:r>
                <a:r>
                  <a:rPr lang="en-US" dirty="0" err="1"/>
                  <a:t>bossnapping</a:t>
                </a:r>
                <a:r>
                  <a:rPr lang="en-US" dirty="0"/>
                  <a:t>” actions by British workers who were outraged over being fired. Of those who responded, 49.2% said “Yes. Desperate times, desperate measures.”</a:t>
                </a:r>
              </a:p>
              <a:p>
                <a:pPr marL="514350" indent="-514350">
                  <a:buFont typeface="+mj-lt"/>
                  <a:buAutoNum type="alphaLcParenR"/>
                </a:pPr>
                <a:r>
                  <a:rPr lang="en-US" dirty="0"/>
                  <a:t>An airline wants to know the weight of carry-on baggage that customers take on their international routes, so they take a random sample of 50 bags and find that the average weight is 17.3 pounds.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3198" r="-1206" b="-23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97918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#9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514350" indent="-514350">
                  <a:buFont typeface="+mj-lt"/>
                  <a:buAutoNum type="alphaLcParenR"/>
                </a:pPr>
                <a:r>
                  <a:rPr lang="en-US" dirty="0"/>
                  <a:t>Population:  backpacks of concertgoers, sample: the 130 backpacks that were searched, p = proportion of backpacks that contain alcoholic beverages, and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 sample proportion of backpacks that contain alcoholic beverages = 17/130 = 0.1308.  Yes, the sample is random, independent, and we have at least 5 successes and failures.</a:t>
                </a:r>
              </a:p>
              <a:p>
                <a:pPr marL="514350" indent="-514350">
                  <a:buFont typeface="+mj-lt"/>
                  <a:buAutoNum type="alphaLcParenR"/>
                </a:pPr>
                <a:r>
                  <a:rPr lang="en-US" dirty="0"/>
                  <a:t>Population:  British people, sample: those who responded to </a:t>
                </a:r>
                <a:r>
                  <a:rPr lang="en-US" i="1" dirty="0"/>
                  <a:t>The Guardian’s </a:t>
                </a:r>
                <a:r>
                  <a:rPr lang="en-US" dirty="0"/>
                  <a:t>survey, p = proportion of those who approve of </a:t>
                </a:r>
                <a:r>
                  <a:rPr lang="en-US" dirty="0" err="1"/>
                  <a:t>bossnapping</a:t>
                </a:r>
                <a:r>
                  <a:rPr lang="en-US"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 sample proportion of those who approve of </a:t>
                </a:r>
                <a:r>
                  <a:rPr lang="en-US" dirty="0" err="1"/>
                  <a:t>bossnapping</a:t>
                </a:r>
                <a:r>
                  <a:rPr lang="en-US" dirty="0"/>
                  <a:t> = 0.492.  No, this sample is not random and is probably biased.</a:t>
                </a:r>
              </a:p>
              <a:p>
                <a:pPr marL="514350" indent="-514350">
                  <a:buFont typeface="+mj-lt"/>
                  <a:buAutoNum type="alphaLcParenR"/>
                </a:pPr>
                <a:r>
                  <a:rPr lang="en-US" dirty="0"/>
                  <a:t>Population:  carry-on baggage for international flights, sample = 50 bags, µ = mean weight of carry-on bags on international flights,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a:rPr>
                          <m:t>𝑥</m:t>
                        </m:r>
                      </m:e>
                    </m:acc>
                  </m:oMath>
                </a14:m>
                <a:r>
                  <a:rPr lang="en-US" dirty="0"/>
                  <a:t> = 17.3.  You could use this random sample to construct a confidence interval to estimate the mean weight as the sample size is large.  Since this is about means and not proportions, the methods of this chapter are not appropriate.</a:t>
                </a:r>
              </a:p>
              <a:p>
                <a:pPr marL="514350" indent="-514350">
                  <a:buFont typeface="+mj-lt"/>
                  <a:buAutoNum type="alphaLcParenR"/>
                </a:pPr>
                <a:endParaRPr lang="en-US" dirty="0"/>
              </a:p>
              <a:p>
                <a:pPr marL="514350" indent="-514350">
                  <a:buFont typeface="+mj-lt"/>
                  <a:buAutoNum type="alphaLcParenR"/>
                </a:pPr>
                <a:endParaRPr lang="en-US" dirty="0"/>
              </a:p>
              <a:p>
                <a:pPr marL="514350" indent="-514350">
                  <a:buFont typeface="+mj-lt"/>
                  <a:buAutoNum type="alphaLcParenR"/>
                </a:pPr>
                <a:endParaRPr lang="en-US" dirty="0"/>
              </a:p>
              <a:p>
                <a:pPr marL="514350" indent="-514350">
                  <a:buFont typeface="+mj-lt"/>
                  <a:buAutoNum type="alphaL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319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689581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415600" y="263167"/>
            <a:ext cx="11360800" cy="763600"/>
          </a:xfrm>
          <a:prstGeom prst="rect">
            <a:avLst/>
          </a:prstGeom>
        </p:spPr>
        <p:txBody>
          <a:bodyPr spcFirstLastPara="1" vert="horz" wrap="square" lIns="121900" tIns="121900" rIns="121900" bIns="121900" rtlCol="0" anchor="t" anchorCtr="0">
            <a:noAutofit/>
          </a:bodyPr>
          <a:lstStyle/>
          <a:p>
            <a:r>
              <a:rPr lang="en" dirty="0"/>
              <a:t>Sampling Distribution Example: Sample Proportion</a:t>
            </a:r>
            <a:endParaRPr dirty="0"/>
          </a:p>
        </p:txBody>
      </p:sp>
      <p:sp>
        <p:nvSpPr>
          <p:cNvPr id="213" name="Google Shape;213;p3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Using our NHL Data as our example, we know for the population that 24.67% of NHL players are Americans. We take a random sample of size 80 from the population.</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415600" y="199667"/>
            <a:ext cx="11360800" cy="763600"/>
          </a:xfrm>
          <a:prstGeom prst="rect">
            <a:avLst/>
          </a:prstGeom>
        </p:spPr>
        <p:txBody>
          <a:bodyPr spcFirstLastPara="1" vert="horz" wrap="square" lIns="121900" tIns="121900" rIns="121900" bIns="121900" rtlCol="0" anchor="t" anchorCtr="0">
            <a:noAutofit/>
          </a:bodyPr>
          <a:lstStyle/>
          <a:p>
            <a:r>
              <a:rPr lang="en"/>
              <a:t>Sampling Distribution Example: Sample Proportion</a:t>
            </a:r>
            <a:endParaRPr/>
          </a:p>
        </p:txBody>
      </p:sp>
      <p:sp>
        <p:nvSpPr>
          <p:cNvPr id="219" name="Google Shape;219;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Using our NHL Data as our example, we know for the population that 24.67% of NHL players are Americans. We take a random sample of size 80 from the population.</a:t>
            </a:r>
            <a:endParaRPr dirty="0"/>
          </a:p>
          <a:p>
            <a:pPr marL="0" indent="0">
              <a:spcBef>
                <a:spcPts val="2133"/>
              </a:spcBef>
              <a:spcAft>
                <a:spcPts val="2133"/>
              </a:spcAft>
              <a:buNone/>
            </a:pPr>
            <a:r>
              <a:rPr lang="en" dirty="0"/>
              <a:t>Is it appropriate to use the CLT? </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415600" y="148167"/>
            <a:ext cx="11360800" cy="763600"/>
          </a:xfrm>
          <a:prstGeom prst="rect">
            <a:avLst/>
          </a:prstGeom>
        </p:spPr>
        <p:txBody>
          <a:bodyPr spcFirstLastPara="1" vert="horz" wrap="square" lIns="121900" tIns="121900" rIns="121900" bIns="121900" rtlCol="0" anchor="t" anchorCtr="0">
            <a:noAutofit/>
          </a:bodyPr>
          <a:lstStyle/>
          <a:p>
            <a:r>
              <a:rPr lang="en" dirty="0"/>
              <a:t>Sampling Distribution Example: Sample Proportion</a:t>
            </a:r>
            <a:endParaRPr dirty="0"/>
          </a:p>
        </p:txBody>
      </p:sp>
      <p:sp>
        <p:nvSpPr>
          <p:cNvPr id="231" name="Google Shape;231;p38"/>
          <p:cNvSpPr txBox="1">
            <a:spLocks noGrp="1"/>
          </p:cNvSpPr>
          <p:nvPr>
            <p:ph type="body" idx="1"/>
          </p:nvPr>
        </p:nvSpPr>
        <p:spPr>
          <a:xfrm>
            <a:off x="415600" y="1536633"/>
            <a:ext cx="11360800" cy="5173200"/>
          </a:xfrm>
          <a:prstGeom prst="rect">
            <a:avLst/>
          </a:prstGeom>
        </p:spPr>
        <p:txBody>
          <a:bodyPr spcFirstLastPara="1" vert="horz" wrap="square" lIns="121900" tIns="121900" rIns="121900" bIns="121900" rtlCol="0" anchor="t" anchorCtr="0">
            <a:noAutofit/>
          </a:bodyPr>
          <a:lstStyle/>
          <a:p>
            <a:pPr marL="0" indent="0">
              <a:buNone/>
            </a:pPr>
            <a:r>
              <a:rPr lang="en" dirty="0"/>
              <a:t>Using our NHL Data as our example, we know for the population that 24.67% of NHL players are Americans. We take a random sample of size 80 from the population.</a:t>
            </a:r>
          </a:p>
          <a:p>
            <a:pPr marL="0" indent="0">
              <a:buNone/>
            </a:pPr>
            <a:endParaRPr lang="en" dirty="0"/>
          </a:p>
          <a:p>
            <a:pPr marL="0" indent="0">
              <a:buNone/>
            </a:pPr>
            <a:r>
              <a:rPr lang="en" dirty="0"/>
              <a:t>Is it appropriate to use the CLT? </a:t>
            </a:r>
            <a:endParaRPr dirty="0"/>
          </a:p>
          <a:p>
            <a:r>
              <a:rPr lang="en" dirty="0"/>
              <a:t>Randomization? Yes, </a:t>
            </a:r>
            <a:r>
              <a:rPr lang="en" b="1" i="1" dirty="0"/>
              <a:t>randomly </a:t>
            </a:r>
            <a:r>
              <a:rPr lang="en" dirty="0"/>
              <a:t>selected 80 players.</a:t>
            </a:r>
            <a:endParaRPr dirty="0"/>
          </a:p>
          <a:p>
            <a:r>
              <a:rPr lang="en" dirty="0"/>
              <a:t>Independent? Yes, one player doesn’t affect another.</a:t>
            </a:r>
            <a:endParaRPr dirty="0"/>
          </a:p>
          <a:p>
            <a:r>
              <a:rPr lang="en" dirty="0"/>
              <a:t>10%? Yes, our sample size of 80 is not more than 10% of the population (896)</a:t>
            </a:r>
            <a:endParaRPr dirty="0"/>
          </a:p>
          <a:p>
            <a:r>
              <a:rPr lang="en" dirty="0"/>
              <a:t>Sample Size? Yes because…</a:t>
            </a:r>
            <a:endParaRPr dirty="0"/>
          </a:p>
          <a:p>
            <a:pPr lvl="1">
              <a:spcBef>
                <a:spcPts val="0"/>
              </a:spcBef>
            </a:pPr>
            <a:r>
              <a:rPr lang="en" dirty="0"/>
              <a:t>n*p = 80*0.2467 = 19.736 is at least 5 successes.</a:t>
            </a:r>
            <a:endParaRPr dirty="0"/>
          </a:p>
          <a:p>
            <a:pPr lvl="1">
              <a:spcBef>
                <a:spcPts val="0"/>
              </a:spcBef>
            </a:pPr>
            <a:r>
              <a:rPr lang="en" dirty="0"/>
              <a:t>n*(1-p) = 80*0.7533 = 60.264 is at last 5 failures.</a:t>
            </a:r>
            <a:endParaRPr dirty="0"/>
          </a:p>
          <a:p>
            <a:pPr marL="0" indent="0">
              <a:spcBef>
                <a:spcPts val="2133"/>
              </a:spcBef>
              <a:spcAft>
                <a:spcPts val="2133"/>
              </a:spcAft>
              <a:buNone/>
            </a:pPr>
            <a:r>
              <a:rPr lang="en" b="1" dirty="0"/>
              <a:t>It is appropriate! </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275900" y="148167"/>
            <a:ext cx="11360800" cy="763600"/>
          </a:xfrm>
          <a:prstGeom prst="rect">
            <a:avLst/>
          </a:prstGeom>
        </p:spPr>
        <p:txBody>
          <a:bodyPr spcFirstLastPara="1" vert="horz" wrap="square" lIns="121900" tIns="121900" rIns="121900" bIns="121900" rtlCol="0" anchor="t" anchorCtr="0">
            <a:noAutofit/>
          </a:bodyPr>
          <a:lstStyle/>
          <a:p>
            <a:r>
              <a:rPr lang="en" dirty="0"/>
              <a:t>Sampling Distribution Example: Sample Proportion</a:t>
            </a:r>
            <a:endParaRPr dirty="0"/>
          </a:p>
        </p:txBody>
      </p:sp>
      <p:sp>
        <p:nvSpPr>
          <p:cNvPr id="237" name="Google Shape;237;p39"/>
          <p:cNvSpPr txBox="1">
            <a:spLocks noGrp="1"/>
          </p:cNvSpPr>
          <p:nvPr>
            <p:ph type="body" idx="1"/>
          </p:nvPr>
        </p:nvSpPr>
        <p:spPr>
          <a:xfrm>
            <a:off x="415600" y="1536633"/>
            <a:ext cx="11360800" cy="5173200"/>
          </a:xfrm>
          <a:prstGeom prst="rect">
            <a:avLst/>
          </a:prstGeom>
        </p:spPr>
        <p:txBody>
          <a:bodyPr spcFirstLastPara="1" vert="horz" wrap="square" lIns="121900" tIns="121900" rIns="121900" bIns="121900" rtlCol="0" anchor="t" anchorCtr="0">
            <a:noAutofit/>
          </a:bodyPr>
          <a:lstStyle/>
          <a:p>
            <a:pPr marL="0" indent="0">
              <a:buNone/>
            </a:pPr>
            <a:r>
              <a:rPr lang="en" dirty="0"/>
              <a:t>Using our NHL Data as our example, we know for the population that 24.67% of NHL players are Americans. We take a random sample of size 80 from the population. </a:t>
            </a:r>
          </a:p>
          <a:p>
            <a:pPr marL="0" indent="0">
              <a:buNone/>
            </a:pPr>
            <a:endParaRPr lang="en" dirty="0"/>
          </a:p>
          <a:p>
            <a:pPr marL="0" indent="0">
              <a:buNone/>
            </a:pPr>
            <a:r>
              <a:rPr lang="en-US" dirty="0"/>
              <a:t>What is the name of the sampling distribution? Be sure to include the appropriate measures of its center and variability.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326700" y="148167"/>
            <a:ext cx="11360800" cy="763600"/>
          </a:xfrm>
          <a:prstGeom prst="rect">
            <a:avLst/>
          </a:prstGeom>
        </p:spPr>
        <p:txBody>
          <a:bodyPr spcFirstLastPara="1" vert="horz" wrap="square" lIns="121900" tIns="121900" rIns="121900" bIns="121900" rtlCol="0" anchor="t" anchorCtr="0">
            <a:noAutofit/>
          </a:bodyPr>
          <a:lstStyle/>
          <a:p>
            <a:r>
              <a:rPr lang="en" dirty="0"/>
              <a:t>Sampling Distribution Example: Sample Proportion</a:t>
            </a:r>
            <a:endParaRPr dirty="0"/>
          </a:p>
        </p:txBody>
      </p:sp>
      <p:sp>
        <p:nvSpPr>
          <p:cNvPr id="243" name="Google Shape;243;p40"/>
          <p:cNvSpPr txBox="1">
            <a:spLocks noGrp="1"/>
          </p:cNvSpPr>
          <p:nvPr>
            <p:ph type="body" idx="1"/>
          </p:nvPr>
        </p:nvSpPr>
        <p:spPr>
          <a:xfrm>
            <a:off x="415600" y="1536633"/>
            <a:ext cx="11360800" cy="5173200"/>
          </a:xfrm>
          <a:prstGeom prst="rect">
            <a:avLst/>
          </a:prstGeom>
        </p:spPr>
        <p:txBody>
          <a:bodyPr spcFirstLastPara="1" vert="horz" wrap="square" lIns="121900" tIns="121900" rIns="121900" bIns="121900" rtlCol="0" anchor="t" anchorCtr="0">
            <a:noAutofit/>
          </a:bodyPr>
          <a:lstStyle/>
          <a:p>
            <a:pPr marL="0" indent="0">
              <a:buNone/>
            </a:pPr>
            <a:r>
              <a:rPr lang="en"/>
              <a:t>What is the name of the sampling distribution? Be sure to include the appropriate measures of its center and variability.</a:t>
            </a:r>
            <a:endParaRPr/>
          </a:p>
          <a:p>
            <a:pPr marL="0" indent="0">
              <a:spcBef>
                <a:spcPts val="2133"/>
              </a:spcBef>
              <a:spcAft>
                <a:spcPts val="2133"/>
              </a:spcAft>
              <a:buNone/>
            </a:pPr>
            <a:r>
              <a:rPr lang="en">
                <a:solidFill>
                  <a:schemeClr val="dk2"/>
                </a:solidFill>
              </a:rPr>
              <a:t>Because the assumptions of the CLT hold up, </a:t>
            </a:r>
            <a:br>
              <a:rPr lang="en">
                <a:solidFill>
                  <a:schemeClr val="dk2"/>
                </a:solidFill>
              </a:rPr>
            </a:br>
            <a:r>
              <a:rPr lang="en">
                <a:solidFill>
                  <a:schemeClr val="dk2"/>
                </a:solidFill>
              </a:rPr>
              <a:t>we know the </a:t>
            </a:r>
            <a:r>
              <a:rPr lang="en" b="1">
                <a:solidFill>
                  <a:schemeClr val="dk2"/>
                </a:solidFill>
              </a:rPr>
              <a:t>sampling distribution of the </a:t>
            </a:r>
            <a:br>
              <a:rPr lang="en" b="1">
                <a:solidFill>
                  <a:schemeClr val="dk2"/>
                </a:solidFill>
              </a:rPr>
            </a:br>
            <a:r>
              <a:rPr lang="en" b="1">
                <a:solidFill>
                  <a:schemeClr val="dk2"/>
                </a:solidFill>
              </a:rPr>
              <a:t>sample proportions follows a Normal Distribution</a:t>
            </a:r>
            <a:br>
              <a:rPr lang="en" b="1">
                <a:solidFill>
                  <a:schemeClr val="dk2"/>
                </a:solidFill>
              </a:rPr>
            </a:br>
            <a:r>
              <a:rPr lang="en" b="1">
                <a:solidFill>
                  <a:schemeClr val="dk2"/>
                </a:solidFill>
              </a:rPr>
              <a:t> with a mean of 0.2467 and a standard deviation</a:t>
            </a:r>
            <a:br>
              <a:rPr lang="en" b="1">
                <a:solidFill>
                  <a:schemeClr val="dk2"/>
                </a:solidFill>
              </a:rPr>
            </a:br>
            <a:r>
              <a:rPr lang="en" b="1">
                <a:solidFill>
                  <a:schemeClr val="dk2"/>
                </a:solidFill>
              </a:rPr>
              <a:t> of 0.0482. </a:t>
            </a:r>
            <a:endParaRPr b="1">
              <a:solidFill>
                <a:schemeClr val="dk2"/>
              </a:solidFill>
            </a:endParaRPr>
          </a:p>
        </p:txBody>
      </p:sp>
      <p:pic>
        <p:nvPicPr>
          <p:cNvPr id="244" name="Google Shape;244;p40"/>
          <p:cNvPicPr preferRelativeResize="0"/>
          <p:nvPr/>
        </p:nvPicPr>
        <p:blipFill>
          <a:blip r:embed="rId3">
            <a:alphaModFix/>
          </a:blip>
          <a:stretch>
            <a:fillRect/>
          </a:stretch>
        </p:blipFill>
        <p:spPr>
          <a:xfrm>
            <a:off x="7613100" y="2611600"/>
            <a:ext cx="4394267" cy="4034733"/>
          </a:xfrm>
          <a:prstGeom prst="rect">
            <a:avLst/>
          </a:prstGeom>
          <a:noFill/>
          <a:ln>
            <a:noFill/>
          </a:ln>
        </p:spPr>
      </p:pic>
      <p:pic>
        <p:nvPicPr>
          <p:cNvPr id="245" name="Google Shape;245;p40"/>
          <p:cNvPicPr preferRelativeResize="0"/>
          <p:nvPr/>
        </p:nvPicPr>
        <p:blipFill>
          <a:blip r:embed="rId4">
            <a:alphaModFix/>
          </a:blip>
          <a:stretch>
            <a:fillRect/>
          </a:stretch>
        </p:blipFill>
        <p:spPr>
          <a:xfrm>
            <a:off x="646567" y="5153901"/>
            <a:ext cx="2939100" cy="979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415600" y="301267"/>
            <a:ext cx="11360800" cy="763600"/>
          </a:xfrm>
          <a:prstGeom prst="rect">
            <a:avLst/>
          </a:prstGeom>
        </p:spPr>
        <p:txBody>
          <a:bodyPr spcFirstLastPara="1" vert="horz" wrap="square" lIns="121900" tIns="121900" rIns="121900" bIns="121900" rtlCol="0" anchor="t" anchorCtr="0">
            <a:noAutofit/>
          </a:bodyPr>
          <a:lstStyle/>
          <a:p>
            <a:r>
              <a:rPr lang="en" dirty="0"/>
              <a:t>Sampling Distribution Example: Sample Proportion</a:t>
            </a:r>
            <a:endParaRPr dirty="0"/>
          </a:p>
        </p:txBody>
      </p:sp>
      <p:sp>
        <p:nvSpPr>
          <p:cNvPr id="251" name="Google Shape;251;p41"/>
          <p:cNvSpPr txBox="1">
            <a:spLocks noGrp="1"/>
          </p:cNvSpPr>
          <p:nvPr>
            <p:ph type="body" idx="1"/>
          </p:nvPr>
        </p:nvSpPr>
        <p:spPr>
          <a:xfrm>
            <a:off x="415600" y="1536633"/>
            <a:ext cx="11360800" cy="5173200"/>
          </a:xfrm>
          <a:prstGeom prst="rect">
            <a:avLst/>
          </a:prstGeom>
        </p:spPr>
        <p:txBody>
          <a:bodyPr spcFirstLastPara="1" vert="horz" wrap="square" lIns="121900" tIns="121900" rIns="121900" bIns="121900" rtlCol="0" anchor="t" anchorCtr="0">
            <a:noAutofit/>
          </a:bodyPr>
          <a:lstStyle/>
          <a:p>
            <a:pPr marL="0" indent="0">
              <a:buNone/>
            </a:pPr>
            <a:r>
              <a:rPr lang="en" dirty="0"/>
              <a:t>Using our NHL Data as our example, we know for the population that 24.67% of NHL players are Americans. We take a random sample of size 80 from the population.</a:t>
            </a:r>
          </a:p>
          <a:p>
            <a:pPr marL="0" indent="0">
              <a:buNone/>
            </a:pPr>
            <a:endParaRPr lang="en" dirty="0"/>
          </a:p>
          <a:p>
            <a:pPr marL="0" indent="0">
              <a:buNone/>
            </a:pPr>
            <a:r>
              <a:rPr lang="en" dirty="0"/>
              <a:t>What is the probability we get a sample proportion of American players of greater than 30%?</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415600" y="148167"/>
            <a:ext cx="11360800" cy="763600"/>
          </a:xfrm>
          <a:prstGeom prst="rect">
            <a:avLst/>
          </a:prstGeom>
        </p:spPr>
        <p:txBody>
          <a:bodyPr spcFirstLastPara="1" vert="horz" wrap="square" lIns="121900" tIns="121900" rIns="121900" bIns="121900" rtlCol="0" anchor="t" anchorCtr="0">
            <a:noAutofit/>
          </a:bodyPr>
          <a:lstStyle/>
          <a:p>
            <a:r>
              <a:rPr lang="en" dirty="0"/>
              <a:t>Sampling Distribution Example: Sample Proportion</a:t>
            </a:r>
            <a:endParaRPr dirty="0"/>
          </a:p>
        </p:txBody>
      </p:sp>
      <p:sp>
        <p:nvSpPr>
          <p:cNvPr id="257" name="Google Shape;257;p42"/>
          <p:cNvSpPr txBox="1">
            <a:spLocks noGrp="1"/>
          </p:cNvSpPr>
          <p:nvPr>
            <p:ph type="body" idx="1"/>
          </p:nvPr>
        </p:nvSpPr>
        <p:spPr>
          <a:xfrm>
            <a:off x="415600" y="1536633"/>
            <a:ext cx="11360800" cy="5173200"/>
          </a:xfrm>
          <a:prstGeom prst="rect">
            <a:avLst/>
          </a:prstGeom>
        </p:spPr>
        <p:txBody>
          <a:bodyPr spcFirstLastPara="1" vert="horz" wrap="square" lIns="121900" tIns="121900" rIns="121900" bIns="121900" rtlCol="0" anchor="t" anchorCtr="0">
            <a:noAutofit/>
          </a:bodyPr>
          <a:lstStyle/>
          <a:p>
            <a:pPr marL="0" indent="0">
              <a:buNone/>
            </a:pPr>
            <a:r>
              <a:rPr lang="en" dirty="0"/>
              <a:t>Using our NHL Data as our example, we know for the population that 24.67% of NHL players are Americans. We take a random sample of size 80 from the population. </a:t>
            </a:r>
          </a:p>
          <a:p>
            <a:pPr marL="0" indent="0">
              <a:buNone/>
            </a:pPr>
            <a:endParaRPr lang="en" dirty="0"/>
          </a:p>
          <a:p>
            <a:pPr marL="0" indent="0">
              <a:buNone/>
            </a:pPr>
            <a:r>
              <a:rPr lang="en" dirty="0"/>
              <a:t>What is the probability we get a sample </a:t>
            </a:r>
            <a:br>
              <a:rPr lang="en" dirty="0"/>
            </a:br>
            <a:r>
              <a:rPr lang="en" dirty="0"/>
              <a:t>proportion of American players of greater </a:t>
            </a:r>
            <a:br>
              <a:rPr lang="en" dirty="0"/>
            </a:br>
            <a:r>
              <a:rPr lang="en" dirty="0"/>
              <a:t>than 30%? </a:t>
            </a:r>
            <a:r>
              <a:rPr lang="en" b="1" dirty="0">
                <a:solidFill>
                  <a:schemeClr val="dk2"/>
                </a:solidFill>
              </a:rPr>
              <a:t>0.1344</a:t>
            </a:r>
            <a:endParaRPr b="1" dirty="0">
              <a:solidFill>
                <a:schemeClr val="dk2"/>
              </a:solidFill>
            </a:endParaRPr>
          </a:p>
        </p:txBody>
      </p:sp>
      <p:pic>
        <p:nvPicPr>
          <p:cNvPr id="258" name="Google Shape;258;p42"/>
          <p:cNvPicPr preferRelativeResize="0"/>
          <p:nvPr/>
        </p:nvPicPr>
        <p:blipFill>
          <a:blip r:embed="rId3">
            <a:alphaModFix/>
          </a:blip>
          <a:stretch>
            <a:fillRect/>
          </a:stretch>
        </p:blipFill>
        <p:spPr>
          <a:xfrm>
            <a:off x="7296167" y="2693400"/>
            <a:ext cx="4137900" cy="40164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979199"/>
                <a:ext cx="11874500" cy="5253037"/>
              </a:xfrm>
            </p:spPr>
            <p:txBody>
              <a:bodyPr>
                <a:normAutofit/>
              </a:bodyPr>
              <a:lstStyle/>
              <a:p>
                <a:pPr marL="0" indent="0">
                  <a:buNone/>
                </a:pPr>
                <a:r>
                  <a:rPr lang="en-US" sz="2000" u="sng" dirty="0"/>
                  <a:t>Sampling Distribution of Sample Proportions</a:t>
                </a:r>
              </a:p>
              <a:p>
                <a:pPr marL="0" indent="0">
                  <a:buNone/>
                </a:pPr>
                <a:endParaRPr lang="en-US" sz="2000" dirty="0"/>
              </a:p>
              <a:p>
                <a:r>
                  <a:rPr lang="en-US" sz="2000" dirty="0"/>
                  <a:t>Let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be the sample proportion of successes in a random sample of size </a:t>
                </a:r>
                <a14:m>
                  <m:oMath xmlns:m="http://schemas.openxmlformats.org/officeDocument/2006/math">
                    <m:r>
                      <a:rPr lang="en-US" sz="2000" i="1">
                        <a:latin typeface="Cambria Math"/>
                      </a:rPr>
                      <m:t>𝑛</m:t>
                    </m:r>
                  </m:oMath>
                </a14:m>
                <a:r>
                  <a:rPr lang="en-US" sz="2000" dirty="0"/>
                  <a:t> from a population with true proportion of success </a:t>
                </a:r>
                <a14:m>
                  <m:oMath xmlns:m="http://schemas.openxmlformats.org/officeDocument/2006/math">
                    <m:r>
                      <a:rPr lang="en-US" sz="2000" i="1">
                        <a:latin typeface="Cambria Math"/>
                      </a:rPr>
                      <m:t>𝑝</m:t>
                    </m:r>
                  </m:oMath>
                </a14:m>
                <a:r>
                  <a:rPr lang="en-US" sz="2000" dirty="0"/>
                  <a:t>.</a:t>
                </a:r>
              </a:p>
              <a:p>
                <a:r>
                  <a:rPr lang="en-US" sz="2000" dirty="0"/>
                  <a:t>The mean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is the true population proportion;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𝜇</m:t>
                        </m:r>
                      </m:e>
                      <m:sub>
                        <m:acc>
                          <m:accPr>
                            <m:chr m:val="̂"/>
                            <m:ctrlPr>
                              <a:rPr lang="en-US" sz="2000" i="1">
                                <a:latin typeface="Cambria Math" panose="02040503050406030204" pitchFamily="18" charset="0"/>
                              </a:rPr>
                            </m:ctrlPr>
                          </m:accPr>
                          <m:e>
                            <m:r>
                              <a:rPr lang="en-US" sz="2000" i="1">
                                <a:latin typeface="Cambria Math"/>
                              </a:rPr>
                              <m:t>𝑝</m:t>
                            </m:r>
                          </m:e>
                        </m:acc>
                      </m:sub>
                    </m:sSub>
                    <m:r>
                      <a:rPr lang="en-US" sz="2000" i="1">
                        <a:latin typeface="Cambria Math"/>
                      </a:rPr>
                      <m:t>=</m:t>
                    </m:r>
                    <m:r>
                      <a:rPr lang="en-US" sz="2000" i="1">
                        <a:latin typeface="Cambria Math"/>
                      </a:rPr>
                      <m:t>𝑝</m:t>
                    </m:r>
                  </m:oMath>
                </a14:m>
                <a:endParaRPr lang="en-US" sz="2000" dirty="0"/>
              </a:p>
              <a:p>
                <a:r>
                  <a:rPr lang="en-US" sz="2000" dirty="0"/>
                  <a:t>The standard deviation 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𝜎</m:t>
                        </m:r>
                      </m:e>
                      <m:sub>
                        <m:acc>
                          <m:accPr>
                            <m:chr m:val="̂"/>
                            <m:ctrlPr>
                              <a:rPr lang="en-US" sz="2000" i="1">
                                <a:latin typeface="Cambria Math" panose="02040503050406030204" pitchFamily="18" charset="0"/>
                              </a:rPr>
                            </m:ctrlPr>
                          </m:accPr>
                          <m:e>
                            <m:r>
                              <a:rPr lang="en-US" sz="2000" i="1">
                                <a:latin typeface="Cambria Math"/>
                              </a:rPr>
                              <m:t>𝑝</m:t>
                            </m:r>
                          </m:e>
                        </m:acc>
                      </m:sub>
                    </m:sSub>
                    <m:r>
                      <a:rPr lang="en-US" sz="2000" i="1">
                        <a:latin typeface="Cambria Math"/>
                      </a:rPr>
                      <m:t>=</m:t>
                    </m:r>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a:rPr>
                              <m:t>𝑝</m:t>
                            </m:r>
                            <m:r>
                              <a:rPr lang="en-US" sz="2000" i="1">
                                <a:latin typeface="Cambria Math"/>
                              </a:rPr>
                              <m:t>(1−</m:t>
                            </m:r>
                            <m:r>
                              <a:rPr lang="en-US" sz="2000" i="1">
                                <a:latin typeface="Cambria Math"/>
                              </a:rPr>
                              <m:t>𝑝</m:t>
                            </m:r>
                            <m:r>
                              <a:rPr lang="en-US" sz="2000" i="1">
                                <a:latin typeface="Cambria Math"/>
                              </a:rPr>
                              <m:t>)</m:t>
                            </m:r>
                          </m:num>
                          <m:den>
                            <m:r>
                              <a:rPr lang="en-US" sz="2000" i="1">
                                <a:latin typeface="Cambria Math"/>
                              </a:rPr>
                              <m:t>𝑛</m:t>
                            </m:r>
                          </m:den>
                        </m:f>
                      </m:e>
                    </m:rad>
                  </m:oMath>
                </a14:m>
                <a:endParaRPr lang="en-US" sz="2000" dirty="0"/>
              </a:p>
              <a:p>
                <a:endParaRPr lang="en-US" sz="2000" dirty="0"/>
              </a:p>
              <a:p>
                <a:r>
                  <a:rPr lang="en-US" sz="2000" dirty="0"/>
                  <a:t>Again, we actually know the behavior of this distribution because of the Central Limit Theorem!</a:t>
                </a:r>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979199"/>
                <a:ext cx="11874500" cy="5253037"/>
              </a:xfrm>
              <a:blipFill>
                <a:blip r:embed="rId3"/>
                <a:stretch>
                  <a:fillRect l="-427" t="-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929DE1D-E102-7146-90BB-961C0A858A58}"/>
                  </a:ext>
                </a:extLst>
              </p:cNvPr>
              <p:cNvSpPr>
                <a:spLocks noGrp="1"/>
              </p:cNvSpPr>
              <p:nvPr>
                <p:ph type="title"/>
              </p:nvPr>
            </p:nvSpPr>
            <p:spPr>
              <a:xfrm>
                <a:off x="317500" y="-263237"/>
                <a:ext cx="10515600" cy="1325563"/>
              </a:xfrm>
            </p:spPr>
            <p:txBody>
              <a:bodyPr/>
              <a:lstStyle/>
              <a:p>
                <a:r>
                  <a:rPr lang="en-US" dirty="0"/>
                  <a:t>Sampling Distribution of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oMath>
                </a14:m>
                <a:endParaRPr lang="en-US" dirty="0"/>
              </a:p>
            </p:txBody>
          </p:sp>
        </mc:Choice>
        <mc:Fallback xmlns="">
          <p:sp>
            <p:nvSpPr>
              <p:cNvPr id="5" name="Title 4">
                <a:extLst>
                  <a:ext uri="{FF2B5EF4-FFF2-40B4-BE49-F238E27FC236}">
                    <a16:creationId xmlns:a16="http://schemas.microsoft.com/office/drawing/2014/main" id="{F929DE1D-E102-7146-90BB-961C0A858A58}"/>
                  </a:ext>
                </a:extLst>
              </p:cNvPr>
              <p:cNvSpPr>
                <a:spLocks noGrp="1" noRot="1" noChangeAspect="1" noMove="1" noResize="1" noEditPoints="1" noAdjustHandles="1" noChangeArrowheads="1" noChangeShapeType="1" noTextEdit="1"/>
              </p:cNvSpPr>
              <p:nvPr>
                <p:ph type="title"/>
              </p:nvPr>
            </p:nvSpPr>
            <p:spPr>
              <a:xfrm>
                <a:off x="317500" y="-263237"/>
                <a:ext cx="10515600" cy="1325563"/>
              </a:xfrm>
              <a:blipFill>
                <a:blip r:embed="rId4"/>
                <a:stretch>
                  <a:fillRect l="-22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35DFB3C-2D1A-F34E-AA4F-5CD254AE8482}"/>
              </a:ext>
            </a:extLst>
          </p:cNvPr>
          <p:cNvSpPr txBox="1"/>
          <p:nvPr/>
        </p:nvSpPr>
        <p:spPr>
          <a:xfrm>
            <a:off x="962151" y="6364526"/>
            <a:ext cx="1031436" cy="369332"/>
          </a:xfrm>
          <a:prstGeom prst="rect">
            <a:avLst/>
          </a:prstGeom>
          <a:noFill/>
        </p:spPr>
        <p:txBody>
          <a:bodyPr wrap="none" rtlCol="0">
            <a:spAutoFit/>
          </a:bodyPr>
          <a:lstStyle/>
          <a:p>
            <a:r>
              <a:rPr lang="en-US" dirty="0">
                <a:hlinkClick r:id="rId5"/>
              </a:rPr>
              <a:t>Applet</a:t>
            </a:r>
            <a:r>
              <a:rPr lang="en-US" dirty="0"/>
              <a:t>!!!</a:t>
            </a:r>
          </a:p>
        </p:txBody>
      </p:sp>
      <p:grpSp>
        <p:nvGrpSpPr>
          <p:cNvPr id="6" name="Group 5">
            <a:extLst>
              <a:ext uri="{FF2B5EF4-FFF2-40B4-BE49-F238E27FC236}">
                <a16:creationId xmlns:a16="http://schemas.microsoft.com/office/drawing/2014/main" id="{67F0CCD6-3EF7-BF4B-899C-3624D6B6352E}"/>
              </a:ext>
            </a:extLst>
          </p:cNvPr>
          <p:cNvGrpSpPr/>
          <p:nvPr/>
        </p:nvGrpSpPr>
        <p:grpSpPr>
          <a:xfrm>
            <a:off x="1414959" y="4609440"/>
            <a:ext cx="7254879" cy="1892300"/>
            <a:chOff x="902341" y="4401622"/>
            <a:chExt cx="7254879" cy="1892300"/>
          </a:xfrm>
        </p:grpSpPr>
        <p:grpSp>
          <p:nvGrpSpPr>
            <p:cNvPr id="7" name="Group 6">
              <a:extLst>
                <a:ext uri="{FF2B5EF4-FFF2-40B4-BE49-F238E27FC236}">
                  <a16:creationId xmlns:a16="http://schemas.microsoft.com/office/drawing/2014/main" id="{45CC39AE-520C-DC47-AC7A-1D1D149D9FE0}"/>
                </a:ext>
              </a:extLst>
            </p:cNvPr>
            <p:cNvGrpSpPr/>
            <p:nvPr/>
          </p:nvGrpSpPr>
          <p:grpSpPr>
            <a:xfrm>
              <a:off x="3675874" y="4401622"/>
              <a:ext cx="4481346" cy="1892300"/>
              <a:chOff x="523701" y="4572000"/>
              <a:chExt cx="4481346" cy="1892300"/>
            </a:xfrm>
          </p:grpSpPr>
          <p:pic>
            <p:nvPicPr>
              <p:cNvPr id="9" name="Picture 8">
                <a:extLst>
                  <a:ext uri="{FF2B5EF4-FFF2-40B4-BE49-F238E27FC236}">
                    <a16:creationId xmlns:a16="http://schemas.microsoft.com/office/drawing/2014/main" id="{5A1CF503-3C28-4747-AF38-431E0EB2B8D1}"/>
                  </a:ext>
                </a:extLst>
              </p:cNvPr>
              <p:cNvPicPr>
                <a:picLocks noChangeAspect="1"/>
              </p:cNvPicPr>
              <p:nvPr/>
            </p:nvPicPr>
            <p:blipFill>
              <a:blip r:embed="rId6"/>
              <a:stretch>
                <a:fillRect/>
              </a:stretch>
            </p:blipFill>
            <p:spPr>
              <a:xfrm>
                <a:off x="2764374" y="4572000"/>
                <a:ext cx="2240673" cy="1892300"/>
              </a:xfrm>
              <a:prstGeom prst="rect">
                <a:avLst/>
              </a:prstGeom>
            </p:spPr>
          </p:pic>
          <p:pic>
            <p:nvPicPr>
              <p:cNvPr id="10" name="Picture 9">
                <a:extLst>
                  <a:ext uri="{FF2B5EF4-FFF2-40B4-BE49-F238E27FC236}">
                    <a16:creationId xmlns:a16="http://schemas.microsoft.com/office/drawing/2014/main" id="{E26A1A74-9086-D542-A005-3D725DE449C8}"/>
                  </a:ext>
                </a:extLst>
              </p:cNvPr>
              <p:cNvPicPr>
                <a:picLocks noChangeAspect="1"/>
              </p:cNvPicPr>
              <p:nvPr/>
            </p:nvPicPr>
            <p:blipFill>
              <a:blip r:embed="rId7"/>
              <a:stretch>
                <a:fillRect/>
              </a:stretch>
            </p:blipFill>
            <p:spPr>
              <a:xfrm>
                <a:off x="523701" y="4572000"/>
                <a:ext cx="2240673" cy="1892300"/>
              </a:xfrm>
              <a:prstGeom prst="rect">
                <a:avLst/>
              </a:prstGeom>
            </p:spPr>
          </p:pic>
        </p:grpSp>
        <p:sp>
          <p:nvSpPr>
            <p:cNvPr id="8" name="TextBox 7">
              <a:extLst>
                <a:ext uri="{FF2B5EF4-FFF2-40B4-BE49-F238E27FC236}">
                  <a16:creationId xmlns:a16="http://schemas.microsoft.com/office/drawing/2014/main" id="{BFB6A43C-6C5B-E04E-B950-74DE65EE3A86}"/>
                </a:ext>
              </a:extLst>
            </p:cNvPr>
            <p:cNvSpPr txBox="1"/>
            <p:nvPr/>
          </p:nvSpPr>
          <p:spPr>
            <a:xfrm>
              <a:off x="902341" y="4760409"/>
              <a:ext cx="2980728" cy="923330"/>
            </a:xfrm>
            <a:prstGeom prst="rect">
              <a:avLst/>
            </a:prstGeom>
            <a:noFill/>
          </p:spPr>
          <p:txBody>
            <a:bodyPr wrap="square" rtlCol="0">
              <a:spAutoFit/>
            </a:bodyPr>
            <a:lstStyle/>
            <a:p>
              <a:r>
                <a:rPr lang="en-US" dirty="0"/>
                <a:t>Ex) Results from 10,000 samples of 20 coin tosses</a:t>
              </a:r>
            </a:p>
            <a:p>
              <a:r>
                <a:rPr lang="en-US" dirty="0"/>
                <a:t>→ </a:t>
              </a:r>
              <a:r>
                <a:rPr lang="en-US" i="1" dirty="0"/>
                <a:t>p = 0.5</a:t>
              </a:r>
            </a:p>
          </p:txBody>
        </p:sp>
      </p:grpSp>
    </p:spTree>
    <p:custDataLst>
      <p:tags r:id="rId1"/>
    </p:custDataLst>
    <p:extLst>
      <p:ext uri="{BB962C8B-B14F-4D97-AF65-F5344CB8AC3E}">
        <p14:creationId xmlns:p14="http://schemas.microsoft.com/office/powerpoint/2010/main" val="3513003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Tossing Coins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Let’s say you toss a coin 40 times and it lands on heads 16 times. </a:t>
                </a:r>
              </a:p>
              <a:p>
                <a:r>
                  <a:rPr lang="en-US" dirty="0"/>
                  <a:t>What is the point estimate?</a:t>
                </a:r>
              </a:p>
              <a:p>
                <a:r>
                  <a:rPr lang="en-US" dirty="0"/>
                  <a:t>Find the mean,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oMath>
                </a14:m>
                <a:r>
                  <a:rPr lang="en-US" dirty="0"/>
                  <a:t> and standard error,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oMath>
                </a14:m>
                <a:r>
                  <a:rPr lang="en-US" dirty="0"/>
                  <a:t>, based on our point estimate.</a:t>
                </a:r>
              </a:p>
              <a:p>
                <a:r>
                  <a:rPr lang="en-US" dirty="0"/>
                  <a:t>Find and interpret a 90% confidence interval </a:t>
                </a:r>
              </a:p>
              <a:p>
                <a:r>
                  <a:rPr lang="en-US" dirty="0"/>
                  <a:t>Find and interpret a 95% confidence interval </a:t>
                </a:r>
              </a:p>
              <a:p>
                <a:r>
                  <a:rPr lang="en-US" dirty="0"/>
                  <a:t>Find and interpret a 99% confidence interval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832023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Tossing Coins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Point estimate is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𝑝</m:t>
                        </m:r>
                      </m:e>
                    </m:acc>
                    <m:r>
                      <a:rPr lang="en-US" b="0" i="1" smtClean="0">
                        <a:latin typeface="Cambria Math"/>
                      </a:rPr>
                      <m:t>=</m:t>
                    </m:r>
                  </m:oMath>
                </a14:m>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 </m:t>
                        </m:r>
                        <m:r>
                          <a:rPr lang="en-US" b="0" i="1" smtClean="0">
                            <a:latin typeface="Cambria Math"/>
                          </a:rPr>
                          <m:t>𝑠𝑢𝑐𝑐𝑒𝑠𝑠𝑒𝑠</m:t>
                        </m:r>
                      </m:num>
                      <m:den>
                        <m:r>
                          <a:rPr lang="en-US" b="0" i="1" smtClean="0">
                            <a:latin typeface="Cambria Math"/>
                          </a:rPr>
                          <m:t>𝑇𝑜𝑡𝑎𝑙</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16</m:t>
                        </m:r>
                      </m:num>
                      <m:den>
                        <m:r>
                          <a:rPr lang="en-US" b="0" i="1" smtClean="0">
                            <a:latin typeface="Cambria Math"/>
                          </a:rPr>
                          <m:t>40</m:t>
                        </m:r>
                      </m:den>
                    </m:f>
                    <m:r>
                      <a:rPr lang="en-US" b="0" i="1" smtClean="0">
                        <a:latin typeface="Cambria Math"/>
                      </a:rPr>
                      <m:t>=0.40</m:t>
                    </m:r>
                  </m:oMath>
                </a14:m>
                <a:endParaRPr lang="en-US" dirty="0"/>
              </a:p>
              <a:p>
                <a:r>
                  <a:rPr lang="en-US" dirty="0"/>
                  <a:t>Find the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acc>
                          <m:accPr>
                            <m:chr m:val="̂"/>
                            <m:ctrlPr>
                              <a:rPr lang="en-US" i="1" smtClean="0">
                                <a:latin typeface="Cambria Math" panose="02040503050406030204" pitchFamily="18" charset="0"/>
                              </a:rPr>
                            </m:ctrlPr>
                          </m:accPr>
                          <m:e>
                            <m:r>
                              <a:rPr lang="en-US" b="0" i="1" smtClean="0">
                                <a:latin typeface="Cambria Math"/>
                              </a:rPr>
                              <m:t>𝑝</m:t>
                            </m:r>
                          </m:e>
                        </m:acc>
                      </m:sub>
                    </m:sSub>
                    <m:r>
                      <a:rPr lang="en-US" b="0" i="1" smtClean="0">
                        <a:latin typeface="Cambria Math"/>
                      </a:rPr>
                      <m:t>,</m:t>
                    </m:r>
                  </m:oMath>
                </a14:m>
                <a:r>
                  <a:rPr lang="en-US" dirty="0"/>
                  <a:t> and standard error,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𝜎</m:t>
                        </m:r>
                      </m:e>
                      <m:sub>
                        <m:acc>
                          <m:accPr>
                            <m:chr m:val="̂"/>
                            <m:ctrlPr>
                              <a:rPr lang="en-US" i="1" smtClean="0">
                                <a:latin typeface="Cambria Math" panose="02040503050406030204" pitchFamily="18" charset="0"/>
                              </a:rPr>
                            </m:ctrlPr>
                          </m:accPr>
                          <m:e>
                            <m:r>
                              <a:rPr lang="en-US" b="0" i="1" smtClean="0">
                                <a:latin typeface="Cambria Math"/>
                              </a:rPr>
                              <m:t>𝑝</m:t>
                            </m:r>
                          </m:e>
                        </m:acc>
                      </m:sub>
                    </m:sSub>
                  </m:oMath>
                </a14:m>
                <a:r>
                  <a:rPr lang="en-US" dirty="0"/>
                  <a:t>, based on our point estimate</a:t>
                </a:r>
              </a:p>
              <a:p>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acc>
                          <m:accPr>
                            <m:chr m:val="̂"/>
                            <m:ctrlPr>
                              <a:rPr lang="en-US" i="1">
                                <a:latin typeface="Cambria Math" panose="02040503050406030204" pitchFamily="18" charset="0"/>
                              </a:rPr>
                            </m:ctrlPr>
                          </m:accPr>
                          <m:e>
                            <m:r>
                              <a:rPr lang="en-US" i="1">
                                <a:latin typeface="Cambria Math"/>
                              </a:rPr>
                              <m:t>𝑝</m:t>
                            </m:r>
                          </m:e>
                        </m:acc>
                      </m:sub>
                    </m:sSub>
                    <m:r>
                      <a:rPr lang="en-US" b="0" i="1" smtClean="0">
                        <a:latin typeface="Cambria Math"/>
                      </a:rPr>
                      <m:t>=0.40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b="0" i="1" smtClean="0">
                        <a:latin typeface="Cambria Math"/>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a:rPr>
                              <m:t>0.40(0.</m:t>
                            </m:r>
                            <m:r>
                              <a:rPr lang="en-US" b="0" i="1" smtClean="0">
                                <a:latin typeface="Cambria Math" panose="02040503050406030204" pitchFamily="18" charset="0"/>
                              </a:rPr>
                              <m:t>6</m:t>
                            </m:r>
                            <m:r>
                              <a:rPr lang="en-US" b="0" i="1" smtClean="0">
                                <a:latin typeface="Cambria Math"/>
                              </a:rPr>
                              <m:t>0)</m:t>
                            </m:r>
                          </m:num>
                          <m:den>
                            <m:r>
                              <a:rPr lang="en-US" b="0" i="1" smtClean="0">
                                <a:latin typeface="Cambria Math"/>
                              </a:rPr>
                              <m:t>40</m:t>
                            </m:r>
                          </m:den>
                        </m:f>
                      </m:e>
                    </m:rad>
                    <m:r>
                      <a:rPr lang="en-US" b="0" i="1" smtClean="0">
                        <a:latin typeface="Cambria Math"/>
                      </a:rPr>
                      <m:t>=0.077</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86" t="-58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19594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the 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600201"/>
                <a:ext cx="8458200" cy="4525963"/>
              </a:xfrm>
            </p:spPr>
            <p:txBody>
              <a:bodyPr/>
              <a:lstStyle/>
              <a:p>
                <a:r>
                  <a:rPr lang="en-US" dirty="0"/>
                  <a:t>We can assume that the 40 tosses of the coin are a random sample of all coin tosses</a:t>
                </a:r>
              </a:p>
              <a:p>
                <a:pPr marL="342900" lvl="2" indent="-342900"/>
                <a:endParaRPr lang="en-US" sz="3000" i="1" dirty="0">
                  <a:latin typeface="Cambria Math"/>
                </a:endParaRPr>
              </a:p>
              <a:p>
                <a:pPr marL="342900" lvl="2" indent="-342900"/>
                <a14:m>
                  <m:oMath xmlns:m="http://schemas.openxmlformats.org/officeDocument/2006/math">
                    <m:r>
                      <a:rPr lang="en-US" sz="3000" i="1">
                        <a:latin typeface="Cambria Math"/>
                      </a:rPr>
                      <m:t>𝑛</m:t>
                    </m:r>
                    <m:acc>
                      <m:accPr>
                        <m:chr m:val="̂"/>
                        <m:ctrlPr>
                          <a:rPr lang="en-US" sz="3000" i="1">
                            <a:latin typeface="Cambria Math" panose="02040503050406030204" pitchFamily="18" charset="0"/>
                          </a:rPr>
                        </m:ctrlPr>
                      </m:accPr>
                      <m:e>
                        <m:r>
                          <a:rPr lang="en-US" sz="3000" i="1">
                            <a:latin typeface="Cambria Math"/>
                          </a:rPr>
                          <m:t>𝑝</m:t>
                        </m:r>
                      </m:e>
                    </m:acc>
                    <m:r>
                      <a:rPr lang="en-US" sz="3000" i="1">
                        <a:latin typeface="Cambria Math"/>
                      </a:rPr>
                      <m:t>=40</m:t>
                    </m:r>
                    <m:d>
                      <m:dPr>
                        <m:ctrlPr>
                          <a:rPr lang="en-US" sz="3000" i="1">
                            <a:latin typeface="Cambria Math" panose="02040503050406030204" pitchFamily="18" charset="0"/>
                          </a:rPr>
                        </m:ctrlPr>
                      </m:dPr>
                      <m:e>
                        <m:r>
                          <a:rPr lang="en-US" sz="3000" i="1">
                            <a:latin typeface="Cambria Math"/>
                          </a:rPr>
                          <m:t>0.40</m:t>
                        </m:r>
                      </m:e>
                    </m:d>
                    <m:r>
                      <a:rPr lang="en-US" sz="3000" i="1">
                        <a:latin typeface="Cambria Math"/>
                      </a:rPr>
                      <m:t>=16</m:t>
                    </m:r>
                    <m:r>
                      <a:rPr lang="en-US" sz="3000" i="1">
                        <a:latin typeface="Cambria Math"/>
                        <a:ea typeface="Cambria Math"/>
                      </a:rPr>
                      <m:t>≥1</m:t>
                    </m:r>
                    <m:r>
                      <a:rPr lang="en-US" sz="3000" i="1">
                        <a:latin typeface="Cambria Math" panose="02040503050406030204" pitchFamily="18" charset="0"/>
                        <a:ea typeface="Cambria Math"/>
                      </a:rPr>
                      <m:t>0</m:t>
                    </m:r>
                  </m:oMath>
                </a14:m>
                <a:r>
                  <a:rPr lang="en-US" sz="3000" dirty="0"/>
                  <a:t> </a:t>
                </a:r>
              </a:p>
              <a:p>
                <a:pPr marL="342900" lvl="2" indent="-342900"/>
                <a:endParaRPr lang="en-US" sz="3000" i="1" dirty="0">
                  <a:latin typeface="Cambria Math"/>
                </a:endParaRPr>
              </a:p>
              <a:p>
                <a:pPr marL="342900" lvl="2" indent="-342900"/>
                <a14:m>
                  <m:oMath xmlns:m="http://schemas.openxmlformats.org/officeDocument/2006/math">
                    <m:r>
                      <a:rPr lang="en-US" sz="3000" i="1">
                        <a:latin typeface="Cambria Math"/>
                      </a:rPr>
                      <m:t>𝑛</m:t>
                    </m:r>
                    <m:d>
                      <m:dPr>
                        <m:ctrlPr>
                          <a:rPr lang="en-US" sz="3000" i="1">
                            <a:latin typeface="Cambria Math" panose="02040503050406030204" pitchFamily="18" charset="0"/>
                          </a:rPr>
                        </m:ctrlPr>
                      </m:dPr>
                      <m:e>
                        <m:acc>
                          <m:accPr>
                            <m:chr m:val="̂"/>
                            <m:ctrlPr>
                              <a:rPr lang="en-US" sz="3000" i="1">
                                <a:latin typeface="Cambria Math" panose="02040503050406030204" pitchFamily="18" charset="0"/>
                              </a:rPr>
                            </m:ctrlPr>
                          </m:accPr>
                          <m:e>
                            <m:r>
                              <a:rPr lang="en-US" sz="3000" i="1">
                                <a:latin typeface="Cambria Math" panose="02040503050406030204" pitchFamily="18" charset="0"/>
                              </a:rPr>
                              <m:t>𝑞</m:t>
                            </m:r>
                          </m:e>
                        </m:acc>
                      </m:e>
                    </m:d>
                    <m:r>
                      <a:rPr lang="en-US" sz="3000" i="1">
                        <a:latin typeface="Cambria Math"/>
                      </a:rPr>
                      <m:t>=40</m:t>
                    </m:r>
                    <m:d>
                      <m:dPr>
                        <m:ctrlPr>
                          <a:rPr lang="en-US" sz="3000" i="1">
                            <a:latin typeface="Cambria Math" panose="02040503050406030204" pitchFamily="18" charset="0"/>
                          </a:rPr>
                        </m:ctrlPr>
                      </m:dPr>
                      <m:e>
                        <m:r>
                          <a:rPr lang="en-US" sz="3000" i="1">
                            <a:latin typeface="Cambria Math"/>
                          </a:rPr>
                          <m:t>0.60</m:t>
                        </m:r>
                      </m:e>
                    </m:d>
                    <m:r>
                      <a:rPr lang="en-US" sz="3000" i="1">
                        <a:latin typeface="Cambria Math"/>
                      </a:rPr>
                      <m:t>=24</m:t>
                    </m:r>
                    <m:r>
                      <a:rPr lang="en-US" sz="3000" i="1">
                        <a:latin typeface="Cambria Math"/>
                        <a:ea typeface="Cambria Math"/>
                      </a:rPr>
                      <m:t>≥</m:t>
                    </m:r>
                    <m:r>
                      <a:rPr lang="en-US" sz="3000" i="1">
                        <a:latin typeface="Cambria Math" panose="02040503050406030204" pitchFamily="18" charset="0"/>
                        <a:ea typeface="Cambria Math"/>
                      </a:rPr>
                      <m:t>10</m:t>
                    </m:r>
                  </m:oMath>
                </a14:m>
                <a:r>
                  <a:rPr lang="en-US" sz="3000"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600201"/>
                <a:ext cx="8458200" cy="4525963"/>
              </a:xfrm>
              <a:blipFill>
                <a:blip r:embed="rId3"/>
                <a:stretch>
                  <a:fillRect l="-1649" t="-224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00274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Tossing Coins Solution, p. 2</a:t>
            </a:r>
          </a:p>
        </p:txBody>
      </p:sp>
      <p:sp>
        <p:nvSpPr>
          <p:cNvPr id="3" name="Content Placeholder 2"/>
          <p:cNvSpPr>
            <a:spLocks noGrp="1"/>
          </p:cNvSpPr>
          <p:nvPr>
            <p:ph idx="1"/>
          </p:nvPr>
        </p:nvSpPr>
        <p:spPr/>
        <p:txBody>
          <a:bodyPr/>
          <a:lstStyle/>
          <a:p>
            <a:pPr marL="0" indent="0">
              <a:buNone/>
            </a:pPr>
            <a:r>
              <a:rPr lang="en-US" dirty="0"/>
              <a:t>Using calc:</a:t>
            </a:r>
          </a:p>
          <a:p>
            <a:endParaRPr lang="en-US" dirty="0"/>
          </a:p>
          <a:p>
            <a:r>
              <a:rPr lang="en-US" dirty="0"/>
              <a:t>90% CI = (0.273, 0.527) </a:t>
            </a:r>
          </a:p>
          <a:p>
            <a:endParaRPr lang="en-US" dirty="0"/>
          </a:p>
        </p:txBody>
      </p:sp>
      <p:pic>
        <p:nvPicPr>
          <p:cNvPr id="15" name="Picture 14" descr="Sampling distribution of sample proportion with mean of 0.4 and standard deviation of 0.077.  The middle 90% of the area has been highlighted.  The two values that separate the middle 90% of the area from the rest of the area under the curve are 0.273 and 0.527." title="Sampling distribution of sample proporti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463" y="2819400"/>
            <a:ext cx="4010585" cy="2715004"/>
          </a:xfrm>
          <a:prstGeom prst="rect">
            <a:avLst/>
          </a:prstGeom>
        </p:spPr>
      </p:pic>
      <p:sp>
        <p:nvSpPr>
          <p:cNvPr id="6" name="TextBox 5"/>
          <p:cNvSpPr txBox="1"/>
          <p:nvPr/>
        </p:nvSpPr>
        <p:spPr>
          <a:xfrm>
            <a:off x="8068954" y="4176902"/>
            <a:ext cx="609600" cy="369332"/>
          </a:xfrm>
          <a:prstGeom prst="rect">
            <a:avLst/>
          </a:prstGeom>
          <a:noFill/>
        </p:spPr>
        <p:txBody>
          <a:bodyPr wrap="square" rtlCol="0">
            <a:spAutoFit/>
          </a:bodyPr>
          <a:lstStyle/>
          <a:p>
            <a:r>
              <a:rPr lang="en-US" b="1" dirty="0">
                <a:solidFill>
                  <a:schemeClr val="bg1"/>
                </a:solidFill>
              </a:rPr>
              <a:t>0.90</a:t>
            </a:r>
          </a:p>
        </p:txBody>
      </p:sp>
      <p:sp>
        <p:nvSpPr>
          <p:cNvPr id="7" name="TextBox 6"/>
          <p:cNvSpPr txBox="1"/>
          <p:nvPr/>
        </p:nvSpPr>
        <p:spPr>
          <a:xfrm>
            <a:off x="6477001" y="4665991"/>
            <a:ext cx="653953" cy="369332"/>
          </a:xfrm>
          <a:prstGeom prst="rect">
            <a:avLst/>
          </a:prstGeom>
          <a:noFill/>
        </p:spPr>
        <p:txBody>
          <a:bodyPr wrap="square" rtlCol="0">
            <a:spAutoFit/>
          </a:bodyPr>
          <a:lstStyle/>
          <a:p>
            <a:r>
              <a:rPr lang="en-US" dirty="0"/>
              <a:t>0.05</a:t>
            </a:r>
          </a:p>
        </p:txBody>
      </p:sp>
      <p:sp>
        <p:nvSpPr>
          <p:cNvPr id="8" name="TextBox 7"/>
          <p:cNvSpPr txBox="1"/>
          <p:nvPr/>
        </p:nvSpPr>
        <p:spPr>
          <a:xfrm>
            <a:off x="9689805" y="4640445"/>
            <a:ext cx="689243" cy="369332"/>
          </a:xfrm>
          <a:prstGeom prst="rect">
            <a:avLst/>
          </a:prstGeom>
          <a:noFill/>
        </p:spPr>
        <p:txBody>
          <a:bodyPr wrap="square" rtlCol="0">
            <a:spAutoFit/>
          </a:bodyPr>
          <a:lstStyle/>
          <a:p>
            <a:r>
              <a:rPr lang="en-US" dirty="0"/>
              <a:t>0.05</a:t>
            </a:r>
          </a:p>
        </p:txBody>
      </p:sp>
      <p:cxnSp>
        <p:nvCxnSpPr>
          <p:cNvPr id="10" name="Straight Arrow Connector 9"/>
          <p:cNvCxnSpPr/>
          <p:nvPr/>
        </p:nvCxnSpPr>
        <p:spPr>
          <a:xfrm>
            <a:off x="6705601" y="5009778"/>
            <a:ext cx="425353" cy="1462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9525000" y="5009778"/>
            <a:ext cx="484592" cy="1718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68463" y="2819400"/>
            <a:ext cx="45719"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32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Tossing Coins Solution, p.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r>
                  <a:rPr lang="en-US" dirty="0">
                    <a:latin typeface="Cambria Math" panose="02040503050406030204" pitchFamily="18" charset="0"/>
                  </a:rPr>
                  <a:t>Long way solution:</a:t>
                </a:r>
              </a:p>
              <a:p>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a:ea typeface="Cambria Math"/>
                          </a:rPr>
                          <m:t>𝜇</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=0.40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0.40(0.</m:t>
                            </m:r>
                            <m:r>
                              <a:rPr lang="en-US" b="0" i="1" smtClean="0">
                                <a:latin typeface="Cambria Math" panose="02040503050406030204" pitchFamily="18" charset="0"/>
                              </a:rPr>
                              <m:t>6</m:t>
                            </m:r>
                            <m:r>
                              <a:rPr lang="en-US" i="1">
                                <a:latin typeface="Cambria Math"/>
                              </a:rPr>
                              <m:t>0)</m:t>
                            </m:r>
                          </m:num>
                          <m:den>
                            <m:r>
                              <a:rPr lang="en-US" b="0" i="1" smtClean="0">
                                <a:latin typeface="Cambria Math"/>
                              </a:rPr>
                              <m:t>40</m:t>
                            </m:r>
                          </m:den>
                        </m:f>
                      </m:e>
                    </m:rad>
                    <m:r>
                      <a:rPr lang="en-US" i="1">
                        <a:latin typeface="Cambria Math"/>
                      </a:rPr>
                      <m:t>=0.0</m:t>
                    </m:r>
                    <m:r>
                      <a:rPr lang="en-US" b="0" i="1" smtClean="0">
                        <a:latin typeface="Cambria Math"/>
                      </a:rPr>
                      <m:t>77</m:t>
                    </m:r>
                  </m:oMath>
                </a14:m>
                <a:endParaRPr lang="en-US" dirty="0"/>
              </a:p>
              <a:p>
                <a:r>
                  <a:rPr lang="en-US" dirty="0"/>
                  <a:t>Find z*: </a:t>
                </a:r>
                <a14:m>
                  <m:oMath xmlns:m="http://schemas.openxmlformats.org/officeDocument/2006/math">
                    <m:r>
                      <a:rPr lang="en-US" i="1" smtClean="0">
                        <a:latin typeface="Cambria Math"/>
                        <a:ea typeface="Cambria Math"/>
                      </a:rPr>
                      <m:t>𝜇</m:t>
                    </m:r>
                    <m:r>
                      <a:rPr lang="en-US" b="0" i="1" smtClean="0">
                        <a:latin typeface="Cambria Math"/>
                        <a:ea typeface="Cambria Math"/>
                      </a:rPr>
                      <m:t>=0</m:t>
                    </m:r>
                  </m:oMath>
                </a14:m>
                <a:r>
                  <a:rPr lang="en-US" dirty="0"/>
                  <a:t> and </a:t>
                </a:r>
                <a14:m>
                  <m:oMath xmlns:m="http://schemas.openxmlformats.org/officeDocument/2006/math">
                    <m:r>
                      <a:rPr lang="en-US" i="1" smtClean="0">
                        <a:latin typeface="Cambria Math"/>
                        <a:ea typeface="Cambria Math"/>
                      </a:rPr>
                      <m:t>𝜎</m:t>
                    </m:r>
                    <m:r>
                      <a:rPr lang="en-US" b="0" i="1" smtClean="0">
                        <a:latin typeface="Cambria Math"/>
                        <a:ea typeface="Cambria Math"/>
                      </a:rPr>
                      <m:t>=1</m:t>
                    </m:r>
                  </m:oMath>
                </a14:m>
                <a:endParaRPr lang="en-US" dirty="0"/>
              </a:p>
              <a:p>
                <a:r>
                  <a:rPr lang="en-US" dirty="0"/>
                  <a:t>P(z </a:t>
                </a:r>
                <a:r>
                  <a:rPr lang="en-US" u="sng" dirty="0"/>
                  <a:t>&lt;</a:t>
                </a:r>
                <a:r>
                  <a:rPr lang="en-US" dirty="0"/>
                  <a:t> </a:t>
                </a:r>
                <a:r>
                  <a:rPr lang="en-US" u="sng" dirty="0">
                    <a:solidFill>
                      <a:srgbClr val="C00000"/>
                    </a:solidFill>
                  </a:rPr>
                  <a:t>-1.645</a:t>
                </a:r>
                <a:r>
                  <a:rPr lang="en-US" dirty="0"/>
                  <a:t>) = 0.05</a:t>
                </a:r>
              </a:p>
              <a:p>
                <a:r>
                  <a:rPr lang="en-US" dirty="0"/>
                  <a:t>P(z </a:t>
                </a:r>
                <a:r>
                  <a:rPr lang="en-US" u="sng" dirty="0"/>
                  <a:t>&gt;</a:t>
                </a:r>
                <a:r>
                  <a:rPr lang="en-US" dirty="0"/>
                  <a:t> </a:t>
                </a:r>
                <a:r>
                  <a:rPr lang="en-US" u="sng" dirty="0">
                    <a:solidFill>
                      <a:srgbClr val="C00000"/>
                    </a:solidFill>
                  </a:rPr>
                  <a:t>1.645</a:t>
                </a:r>
                <a:r>
                  <a:rPr lang="en-US" dirty="0"/>
                  <a:t>) = 0.05</a:t>
                </a:r>
              </a:p>
              <a:p>
                <a:endParaRPr lang="en-US" i="1" dirty="0">
                  <a:latin typeface="Cambria Math"/>
                </a:endParaRPr>
              </a:p>
              <a:p>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r>
                      <a:rPr lang="en-US" i="1">
                        <a:latin typeface="Cambria Math"/>
                        <a:ea typeface="Cambria Math"/>
                      </a:rPr>
                      <m:t>±</m:t>
                    </m:r>
                    <m:sSup>
                      <m:sSupPr>
                        <m:ctrlPr>
                          <a:rPr lang="en-US" i="1" smtClean="0">
                            <a:latin typeface="Cambria Math" panose="02040503050406030204" pitchFamily="18" charset="0"/>
                            <a:ea typeface="Cambria Math"/>
                          </a:rPr>
                        </m:ctrlPr>
                      </m:sSupPr>
                      <m:e>
                        <m:r>
                          <a:rPr lang="en-US" b="0" i="1" smtClean="0">
                            <a:latin typeface="Cambria Math" panose="02040503050406030204" pitchFamily="18" charset="0"/>
                            <a:ea typeface="Cambria Math"/>
                          </a:rPr>
                          <m:t>𝑧</m:t>
                        </m:r>
                      </m:e>
                      <m:sup>
                        <m:r>
                          <a:rPr lang="en-US" b="0" i="1" smtClean="0">
                            <a:latin typeface="Cambria Math" panose="02040503050406030204" pitchFamily="18" charset="0"/>
                            <a:ea typeface="Cambria Math"/>
                          </a:rPr>
                          <m:t>∗</m:t>
                        </m:r>
                      </m:sup>
                    </m:sSup>
                    <m:rad>
                      <m:radPr>
                        <m:degHide m:val="on"/>
                        <m:ctrlPr>
                          <a:rPr lang="en-US" i="1">
                            <a:latin typeface="Cambria Math" panose="02040503050406030204" pitchFamily="18" charset="0"/>
                            <a:ea typeface="Cambria Math"/>
                          </a:rPr>
                        </m:ctrlPr>
                      </m:radPr>
                      <m:deg/>
                      <m:e>
                        <m:f>
                          <m:fPr>
                            <m:ctrlPr>
                              <a:rPr lang="en-US" i="1">
                                <a:latin typeface="Cambria Math" panose="02040503050406030204" pitchFamily="18" charset="0"/>
                                <a:ea typeface="Cambria Math"/>
                              </a:rPr>
                            </m:ctrlPr>
                          </m:fPr>
                          <m:num>
                            <m:acc>
                              <m:accPr>
                                <m:chr m:val="̂"/>
                                <m:ctrlPr>
                                  <a:rPr lang="en-US" i="1">
                                    <a:latin typeface="Cambria Math" panose="02040503050406030204" pitchFamily="18" charset="0"/>
                                    <a:ea typeface="Cambria Math"/>
                                  </a:rPr>
                                </m:ctrlPr>
                              </m:accPr>
                              <m:e>
                                <m:r>
                                  <a:rPr lang="en-US" i="1">
                                    <a:latin typeface="Cambria Math"/>
                                    <a:ea typeface="Cambria Math"/>
                                  </a:rPr>
                                  <m:t>𝑝</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𝑞</m:t>
                                    </m:r>
                                  </m:e>
                                </m:acc>
                              </m:e>
                            </m:d>
                          </m:num>
                          <m:den>
                            <m:r>
                              <a:rPr lang="en-US" i="1">
                                <a:latin typeface="Cambria Math"/>
                                <a:ea typeface="Cambria Math"/>
                              </a:rPr>
                              <m:t>𝑛</m:t>
                            </m:r>
                          </m:den>
                        </m:f>
                      </m:e>
                    </m:rad>
                    <m:r>
                      <a:rPr lang="en-US" b="0" i="1" smtClean="0">
                        <a:latin typeface="Cambria Math"/>
                        <a:ea typeface="Cambria Math"/>
                      </a:rPr>
                      <m:t>=0.40±1.645(0.077)</m:t>
                    </m:r>
                  </m:oMath>
                </a14:m>
                <a:r>
                  <a:rPr lang="en-US" dirty="0"/>
                  <a:t> </a:t>
                </a:r>
              </a:p>
              <a:p>
                <a:r>
                  <a:rPr lang="en-US" dirty="0"/>
                  <a:t>90% CI = (0.273, 0.527)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86" t="-3488"/>
                </a:stretch>
              </a:blipFill>
            </p:spPr>
            <p:txBody>
              <a:bodyPr/>
              <a:lstStyle/>
              <a:p>
                <a:r>
                  <a:rPr lang="en-US">
                    <a:noFill/>
                  </a:rPr>
                  <a:t> </a:t>
                </a:r>
              </a:p>
            </p:txBody>
          </p:sp>
        </mc:Fallback>
      </mc:AlternateContent>
      <p:pic>
        <p:nvPicPr>
          <p:cNvPr id="4" name="Picture 3" descr="Sampling distribution of sample proportion with mean of 0 and standard deviation of 1.  The middle 90% of the area has been highlighted.  The two values that divide the middle 90% of the area under the curve from the remaining area are -1.645 and 1.645." title="Sampling distribution of sample proportion "/>
          <p:cNvPicPr>
            <a:picLocks noChangeAspect="1"/>
          </p:cNvPicPr>
          <p:nvPr/>
        </p:nvPicPr>
        <p:blipFill rotWithShape="1">
          <a:blip r:embed="rId4">
            <a:extLst>
              <a:ext uri="{28A0092B-C50C-407E-A947-70E740481C1C}">
                <a14:useLocalDpi xmlns:a14="http://schemas.microsoft.com/office/drawing/2010/main" val="0"/>
              </a:ext>
            </a:extLst>
          </a:blip>
          <a:srcRect l="48731" t="4867"/>
          <a:stretch/>
        </p:blipFill>
        <p:spPr>
          <a:xfrm>
            <a:off x="6781800" y="2526723"/>
            <a:ext cx="3505200" cy="2389906"/>
          </a:xfrm>
          <a:prstGeom prst="rect">
            <a:avLst/>
          </a:prstGeom>
        </p:spPr>
      </p:pic>
      <p:sp>
        <p:nvSpPr>
          <p:cNvPr id="5" name="Rectangle 4"/>
          <p:cNvSpPr/>
          <p:nvPr/>
        </p:nvSpPr>
        <p:spPr>
          <a:xfrm>
            <a:off x="6800407" y="3299357"/>
            <a:ext cx="685800" cy="432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10400" y="3757225"/>
            <a:ext cx="762000" cy="369332"/>
          </a:xfrm>
          <a:prstGeom prst="rect">
            <a:avLst/>
          </a:prstGeom>
          <a:noFill/>
        </p:spPr>
        <p:txBody>
          <a:bodyPr wrap="square" rtlCol="0">
            <a:spAutoFit/>
          </a:bodyPr>
          <a:lstStyle/>
          <a:p>
            <a:r>
              <a:rPr lang="en-US" dirty="0"/>
              <a:t>0.05</a:t>
            </a:r>
          </a:p>
        </p:txBody>
      </p:sp>
      <p:sp>
        <p:nvSpPr>
          <p:cNvPr id="7" name="TextBox 6"/>
          <p:cNvSpPr txBox="1"/>
          <p:nvPr/>
        </p:nvSpPr>
        <p:spPr>
          <a:xfrm>
            <a:off x="9525000" y="3765069"/>
            <a:ext cx="762000" cy="369332"/>
          </a:xfrm>
          <a:prstGeom prst="rect">
            <a:avLst/>
          </a:prstGeom>
          <a:noFill/>
        </p:spPr>
        <p:txBody>
          <a:bodyPr wrap="square" rtlCol="0">
            <a:spAutoFit/>
          </a:bodyPr>
          <a:lstStyle/>
          <a:p>
            <a:r>
              <a:rPr lang="en-US" dirty="0"/>
              <a:t>0.05</a:t>
            </a:r>
          </a:p>
        </p:txBody>
      </p:sp>
    </p:spTree>
    <p:custDataLst>
      <p:tags r:id="rId1"/>
    </p:custDataLst>
    <p:extLst>
      <p:ext uri="{BB962C8B-B14F-4D97-AF65-F5344CB8AC3E}">
        <p14:creationId xmlns:p14="http://schemas.microsoft.com/office/powerpoint/2010/main" val="3779452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Widths of CIs</a:t>
            </a:r>
          </a:p>
        </p:txBody>
      </p:sp>
      <p:sp>
        <p:nvSpPr>
          <p:cNvPr id="3" name="Content Placeholder 2"/>
          <p:cNvSpPr>
            <a:spLocks noGrp="1"/>
          </p:cNvSpPr>
          <p:nvPr>
            <p:ph idx="1"/>
          </p:nvPr>
        </p:nvSpPr>
        <p:spPr/>
        <p:txBody>
          <a:bodyPr>
            <a:normAutofit/>
          </a:bodyPr>
          <a:lstStyle/>
          <a:p>
            <a:r>
              <a:rPr lang="en-US" dirty="0"/>
              <a:t>90% CI = (0.273, 0.527) </a:t>
            </a:r>
          </a:p>
          <a:p>
            <a:pPr lvl="1"/>
            <a:r>
              <a:rPr lang="en-US" dirty="0"/>
              <a:t>The width of the 90% CI is .254 </a:t>
            </a:r>
          </a:p>
          <a:p>
            <a:r>
              <a:rPr lang="en-US" dirty="0"/>
              <a:t>95% CI = (0.248, 0.552) </a:t>
            </a:r>
          </a:p>
          <a:p>
            <a:pPr lvl="1"/>
            <a:r>
              <a:rPr lang="en-US" dirty="0"/>
              <a:t>The width of the 95% CI is .304 </a:t>
            </a:r>
          </a:p>
          <a:p>
            <a:r>
              <a:rPr lang="en-US" dirty="0"/>
              <a:t>99% CI = (0.200, 0.600) </a:t>
            </a:r>
          </a:p>
          <a:p>
            <a:pPr lvl="1"/>
            <a:r>
              <a:rPr lang="en-US" dirty="0"/>
              <a:t>The width of the 99% CI is .400 </a:t>
            </a:r>
          </a:p>
          <a:p>
            <a:r>
              <a:rPr lang="en-US" dirty="0"/>
              <a:t>If the sample size remains the same, </a:t>
            </a:r>
          </a:p>
          <a:p>
            <a:pPr indent="0">
              <a:buNone/>
            </a:pPr>
            <a:r>
              <a:rPr lang="en-US" dirty="0"/>
              <a:t>as the confidence level increases, </a:t>
            </a:r>
          </a:p>
          <a:p>
            <a:pPr indent="0">
              <a:buNone/>
            </a:pPr>
            <a:r>
              <a:rPr lang="en-US" dirty="0"/>
              <a:t>so does the width of the CI </a:t>
            </a:r>
          </a:p>
        </p:txBody>
      </p:sp>
      <p:pic>
        <p:nvPicPr>
          <p:cNvPr id="5" name="Picture 4" descr="Normal curve that shows a 90% confidence interval" title="90% confidence interv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858" y="1287763"/>
            <a:ext cx="2353201" cy="1593022"/>
          </a:xfrm>
          <a:prstGeom prst="rect">
            <a:avLst/>
          </a:prstGeom>
        </p:spPr>
      </p:pic>
      <p:pic>
        <p:nvPicPr>
          <p:cNvPr id="6" name="Picture 5" descr="Normal curve that shows a 95% confidence interval" title="95% confidence interva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429" y="3036570"/>
            <a:ext cx="2400058" cy="1643334"/>
          </a:xfrm>
          <a:prstGeom prst="rect">
            <a:avLst/>
          </a:prstGeom>
        </p:spPr>
      </p:pic>
      <p:pic>
        <p:nvPicPr>
          <p:cNvPr id="8" name="Picture 7" descr="Normal curve that shows a 99% confidence interval" title="99% confidence interval"/>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9569" y="4876800"/>
            <a:ext cx="2422918" cy="1620966"/>
          </a:xfrm>
          <a:prstGeom prst="rect">
            <a:avLst/>
          </a:prstGeom>
        </p:spPr>
      </p:pic>
      <p:sp>
        <p:nvSpPr>
          <p:cNvPr id="9" name="TextBox 8"/>
          <p:cNvSpPr txBox="1"/>
          <p:nvPr/>
        </p:nvSpPr>
        <p:spPr>
          <a:xfrm>
            <a:off x="8897182" y="2091911"/>
            <a:ext cx="685800" cy="369332"/>
          </a:xfrm>
          <a:prstGeom prst="rect">
            <a:avLst/>
          </a:prstGeom>
          <a:noFill/>
        </p:spPr>
        <p:txBody>
          <a:bodyPr wrap="square" rtlCol="0">
            <a:spAutoFit/>
          </a:bodyPr>
          <a:lstStyle/>
          <a:p>
            <a:r>
              <a:rPr lang="en-US" b="1" dirty="0">
                <a:solidFill>
                  <a:schemeClr val="bg1"/>
                </a:solidFill>
              </a:rPr>
              <a:t>0.90</a:t>
            </a:r>
          </a:p>
        </p:txBody>
      </p:sp>
      <p:sp>
        <p:nvSpPr>
          <p:cNvPr id="10" name="TextBox 9"/>
          <p:cNvSpPr txBox="1"/>
          <p:nvPr/>
        </p:nvSpPr>
        <p:spPr>
          <a:xfrm>
            <a:off x="8932163" y="3889630"/>
            <a:ext cx="685800" cy="369332"/>
          </a:xfrm>
          <a:prstGeom prst="rect">
            <a:avLst/>
          </a:prstGeom>
          <a:noFill/>
        </p:spPr>
        <p:txBody>
          <a:bodyPr wrap="square" rtlCol="0">
            <a:spAutoFit/>
          </a:bodyPr>
          <a:lstStyle/>
          <a:p>
            <a:r>
              <a:rPr lang="en-US" b="1" dirty="0">
                <a:solidFill>
                  <a:schemeClr val="bg1"/>
                </a:solidFill>
              </a:rPr>
              <a:t>0.95</a:t>
            </a:r>
          </a:p>
        </p:txBody>
      </p:sp>
      <p:sp>
        <p:nvSpPr>
          <p:cNvPr id="11" name="TextBox 10"/>
          <p:cNvSpPr txBox="1"/>
          <p:nvPr/>
        </p:nvSpPr>
        <p:spPr>
          <a:xfrm>
            <a:off x="8964239" y="5630353"/>
            <a:ext cx="685800" cy="369332"/>
          </a:xfrm>
          <a:prstGeom prst="rect">
            <a:avLst/>
          </a:prstGeom>
          <a:noFill/>
        </p:spPr>
        <p:txBody>
          <a:bodyPr wrap="square" rtlCol="0">
            <a:spAutoFit/>
          </a:bodyPr>
          <a:lstStyle/>
          <a:p>
            <a:r>
              <a:rPr lang="en-US" b="1" dirty="0">
                <a:solidFill>
                  <a:schemeClr val="bg1"/>
                </a:solidFill>
              </a:rPr>
              <a:t>0.99</a:t>
            </a:r>
          </a:p>
        </p:txBody>
      </p:sp>
      <p:sp>
        <p:nvSpPr>
          <p:cNvPr id="12" name="Rectangle 11"/>
          <p:cNvSpPr/>
          <p:nvPr/>
        </p:nvSpPr>
        <p:spPr>
          <a:xfrm>
            <a:off x="7989569" y="3036570"/>
            <a:ext cx="46288" cy="1535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78138" y="4862638"/>
            <a:ext cx="46288" cy="1535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35858" y="1219200"/>
            <a:ext cx="57719"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76049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a:t>A survey of 200 students is selected randomly on a large university campus. They are asked if they use a laptop in class to take notes. The result of the survey is that 70 of the 200 students responded “yes.”</a:t>
                </a:r>
              </a:p>
              <a:p>
                <a:pPr marL="514350" indent="-514350">
                  <a:buFont typeface="+mj-lt"/>
                  <a:buAutoNum type="alphaLcParenR"/>
                </a:pPr>
                <a:r>
                  <a:rPr lang="en-US" dirty="0"/>
                  <a:t>What is the value of the sample proportion of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𝑝</m:t>
                        </m:r>
                      </m:e>
                    </m:acc>
                  </m:oMath>
                </a14:m>
                <a:r>
                  <a:rPr lang="en-US" dirty="0"/>
                  <a:t>. What is the standard error of the sample proportion?</a:t>
                </a:r>
              </a:p>
              <a:p>
                <a:pPr marL="514350" indent="-514350">
                  <a:buFont typeface="+mj-lt"/>
                  <a:buAutoNum type="alphaLcParenR"/>
                </a:pPr>
                <a:r>
                  <a:rPr lang="en-US" dirty="0"/>
                  <a:t>Construct an approximate 95% confidence interval for the true proportion of p by taking ±2 SEs from the sample proportion.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#11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lphaLcParenR"/>
                </a:pP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𝑝</m:t>
                        </m:r>
                      </m:e>
                    </m:acc>
                  </m:oMath>
                </a14:m>
                <a:r>
                  <a:rPr lang="en-US" dirty="0"/>
                  <a:t> = 70/200 = 0.35</a:t>
                </a:r>
              </a:p>
              <a:p>
                <a:pPr marL="514350" indent="-514350">
                  <a:buFont typeface="+mj-lt"/>
                  <a:buAutoNum type="alphaLcParenR"/>
                </a:pP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𝜎</m:t>
                        </m:r>
                      </m:e>
                      <m:sub>
                        <m:acc>
                          <m:accPr>
                            <m:chr m:val="̂"/>
                            <m:ctrlPr>
                              <a:rPr lang="en-US" i="1">
                                <a:latin typeface="Cambria Math" panose="02040503050406030204" pitchFamily="18" charset="0"/>
                              </a:rPr>
                            </m:ctrlPr>
                          </m:accPr>
                          <m:e>
                            <m:r>
                              <a:rPr lang="en-US" i="1">
                                <a:latin typeface="Cambria Math"/>
                              </a:rPr>
                              <m:t>𝑝</m:t>
                            </m:r>
                          </m:e>
                        </m:acc>
                      </m:sub>
                    </m:sSub>
                    <m:r>
                      <a:rPr lang="en-US" i="1">
                        <a:latin typeface="Cambria Math"/>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a:rPr>
                              <m:t>0.</m:t>
                            </m:r>
                            <m:r>
                              <a:rPr lang="en-US" b="0" i="1" smtClean="0">
                                <a:latin typeface="Cambria Math"/>
                              </a:rPr>
                              <m:t>3</m:t>
                            </m:r>
                            <m:r>
                              <a:rPr lang="en-US" i="1">
                                <a:latin typeface="Cambria Math"/>
                              </a:rPr>
                              <m:t>5(1−0.</m:t>
                            </m:r>
                            <m:r>
                              <a:rPr lang="en-US" b="0" i="1" smtClean="0">
                                <a:latin typeface="Cambria Math"/>
                              </a:rPr>
                              <m:t>3</m:t>
                            </m:r>
                            <m:r>
                              <a:rPr lang="en-US" i="1">
                                <a:latin typeface="Cambria Math"/>
                              </a:rPr>
                              <m:t>5)</m:t>
                            </m:r>
                          </m:num>
                          <m:den>
                            <m:r>
                              <a:rPr lang="en-US" b="0" i="1" smtClean="0">
                                <a:latin typeface="Cambria Math"/>
                              </a:rPr>
                              <m:t>2</m:t>
                            </m:r>
                            <m:r>
                              <a:rPr lang="en-US" i="1">
                                <a:latin typeface="Cambria Math"/>
                              </a:rPr>
                              <m:t>00</m:t>
                            </m:r>
                          </m:den>
                        </m:f>
                      </m:e>
                    </m:rad>
                    <m:r>
                      <a:rPr lang="en-US" i="1">
                        <a:latin typeface="Cambria Math"/>
                      </a:rPr>
                      <m:t>=0.03</m:t>
                    </m:r>
                    <m:r>
                      <a:rPr lang="en-US" b="0" i="1" smtClean="0">
                        <a:latin typeface="Cambria Math"/>
                      </a:rPr>
                      <m:t>37</m:t>
                    </m:r>
                  </m:oMath>
                </a14:m>
                <a:endParaRPr lang="en-US" dirty="0"/>
              </a:p>
              <a:p>
                <a:pPr marL="514350" indent="-514350">
                  <a:buFont typeface="+mj-lt"/>
                  <a:buAutoNum type="alphaLcParenR"/>
                </a:pPr>
                <a:r>
                  <a:rPr lang="en-US" dirty="0"/>
                  <a:t>0.35 ± 2(0.0337) = (0.2826, 0.4174)</a:t>
                </a:r>
              </a:p>
              <a:p>
                <a:pPr marL="514350" indent="-514350">
                  <a:buNone/>
                </a:pPr>
                <a:endParaRPr lang="en-US" dirty="0"/>
              </a:p>
              <a:p>
                <a:pPr marL="0" indent="0">
                  <a:buNone/>
                </a:pPr>
                <a:r>
                  <a:rPr lang="en-US" dirty="0"/>
                  <a:t>I am 95% confident that the true proportion of university students who use a laptop to take notes is between 0.283 and 0.417.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926" t="-1617" b="-3908"/>
                </a:stretch>
              </a:blipFill>
            </p:spPr>
            <p:txBody>
              <a:bodyPr/>
              <a:lstStyle/>
              <a:p>
                <a:r>
                  <a:rPr lang="en-US">
                    <a:noFill/>
                  </a:rPr>
                  <a:t> </a:t>
                </a:r>
              </a:p>
            </p:txBody>
          </p:sp>
        </mc:Fallback>
      </mc:AlternateContent>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#15</a:t>
            </a:r>
          </a:p>
        </p:txBody>
      </p:sp>
      <p:sp>
        <p:nvSpPr>
          <p:cNvPr id="3" name="Content Placeholder 2"/>
          <p:cNvSpPr>
            <a:spLocks noGrp="1"/>
          </p:cNvSpPr>
          <p:nvPr>
            <p:ph idx="1"/>
          </p:nvPr>
        </p:nvSpPr>
        <p:spPr/>
        <p:txBody>
          <a:bodyPr>
            <a:normAutofit/>
          </a:bodyPr>
          <a:lstStyle/>
          <a:p>
            <a:pPr>
              <a:buNone/>
            </a:pPr>
            <a:r>
              <a:rPr lang="en-US" dirty="0"/>
              <a:t>From the survey in Exercise 11,</a:t>
            </a:r>
          </a:p>
          <a:p>
            <a:pPr marL="514350" indent="-514350">
              <a:buFont typeface="+mj-lt"/>
              <a:buAutoNum type="alphaLcParenR"/>
            </a:pPr>
            <a:r>
              <a:rPr lang="en-US" dirty="0"/>
              <a:t>How would the confidence interval change if the confidence level had been 90% instead of 95%?</a:t>
            </a:r>
          </a:p>
          <a:p>
            <a:pPr marL="514350" indent="-514350">
              <a:buFont typeface="+mj-lt"/>
              <a:buAutoNum type="alphaLcParenR"/>
            </a:pPr>
            <a:r>
              <a:rPr lang="en-US" dirty="0"/>
              <a:t>How would the confidence interval change if the sample size had been 300 instead of 200? (Assume the same sample proportion.)</a:t>
            </a:r>
          </a:p>
          <a:p>
            <a:pPr marL="514350" indent="-514350">
              <a:buFont typeface="+mj-lt"/>
              <a:buAutoNum type="alphaLcParenR"/>
            </a:pPr>
            <a:r>
              <a:rPr lang="en-US" dirty="0"/>
              <a:t>How would the confidence interval change if the confidence had been 99% instead of 95%?</a:t>
            </a:r>
          </a:p>
          <a:p>
            <a:pPr marL="514350" indent="-514350">
              <a:buFont typeface="+mj-lt"/>
              <a:buAutoNum type="alphaLcParenR"/>
            </a:pPr>
            <a:r>
              <a:rPr lang="en-US" dirty="0"/>
              <a:t>How large would the sample size have to be to make the margin of error half as big in the 95% confidence interval?</a:t>
            </a:r>
          </a:p>
          <a:p>
            <a:endParaRPr lang="en-US" dirty="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#15 Solution</a:t>
            </a:r>
          </a:p>
        </p:txBody>
      </p:sp>
      <p:sp>
        <p:nvSpPr>
          <p:cNvPr id="3" name="Content Placeholder 2"/>
          <p:cNvSpPr>
            <a:spLocks noGrp="1"/>
          </p:cNvSpPr>
          <p:nvPr>
            <p:ph idx="1"/>
          </p:nvPr>
        </p:nvSpPr>
        <p:spPr/>
        <p:txBody>
          <a:bodyPr>
            <a:normAutofit/>
          </a:bodyPr>
          <a:lstStyle/>
          <a:p>
            <a:pPr marL="514350" indent="-514350">
              <a:buFont typeface="+mj-lt"/>
              <a:buAutoNum type="alphaLcParenR"/>
            </a:pPr>
            <a:r>
              <a:rPr lang="en-US" dirty="0"/>
              <a:t>The confidence interval would be more narrow.</a:t>
            </a:r>
          </a:p>
          <a:p>
            <a:pPr marL="514350" indent="-514350">
              <a:buFont typeface="+mj-lt"/>
              <a:buAutoNum type="alphaLcParenR"/>
            </a:pPr>
            <a:r>
              <a:rPr lang="en-US" dirty="0"/>
              <a:t>The confidence interval would be more narrow as the standard deviation would be equal to 0.0275 instead of 0.0337 → (.295, .405)</a:t>
            </a:r>
          </a:p>
          <a:p>
            <a:pPr marL="514350" indent="-514350">
              <a:buFont typeface="+mj-lt"/>
              <a:buAutoNum type="alphaLcParenR"/>
            </a:pPr>
            <a:r>
              <a:rPr lang="en-US" dirty="0"/>
              <a:t>The confidence interval would be wider</a:t>
            </a:r>
          </a:p>
          <a:p>
            <a:pPr marL="514350" indent="-514350">
              <a:buFont typeface="+mj-lt"/>
              <a:buAutoNum type="alphaLcParenR"/>
            </a:pPr>
            <a:r>
              <a:rPr lang="en-US" dirty="0"/>
              <a:t>The sample size would need to be 4 times as large; 800</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93700" y="123825"/>
                <a:ext cx="10515600" cy="1325563"/>
              </a:xfrm>
            </p:spPr>
            <p:txBody>
              <a:bodyPr/>
              <a:lstStyle/>
              <a:p>
                <a:r>
                  <a:rPr lang="en-US" dirty="0"/>
                  <a:t>Central Limit Theorem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93700" y="123825"/>
                <a:ext cx="10515600" cy="1325563"/>
              </a:xfrm>
              <a:blipFill>
                <a:blip r:embed="rId3"/>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2600" y="1449387"/>
                <a:ext cx="10515600" cy="5284787"/>
              </a:xfrm>
            </p:spPr>
            <p:txBody>
              <a:bodyPr>
                <a:normAutofit fontScale="92500" lnSpcReduction="20000"/>
              </a:bodyPr>
              <a:lstStyle/>
              <a:p>
                <a:pPr marL="0" indent="0">
                  <a:buNone/>
                </a:pPr>
                <a:r>
                  <a:rPr lang="en-US" sz="1800" u="sng" dirty="0"/>
                  <a:t>Central Limit Theorem</a:t>
                </a:r>
              </a:p>
              <a:p>
                <a:r>
                  <a:rPr lang="en-US" sz="1800" dirty="0"/>
                  <a:t>Let </a:t>
                </a:r>
                <a14:m>
                  <m:oMath xmlns:m="http://schemas.openxmlformats.org/officeDocument/2006/math">
                    <m:acc>
                      <m:accPr>
                        <m:chr m:val="̂"/>
                        <m:ctrlPr>
                          <a:rPr lang="en-US" sz="1800" i="1">
                            <a:latin typeface="Cambria Math" panose="02040503050406030204" pitchFamily="18" charset="0"/>
                          </a:rPr>
                        </m:ctrlPr>
                      </m:accPr>
                      <m:e>
                        <m:r>
                          <a:rPr lang="en-US" sz="1800" i="1">
                            <a:latin typeface="Cambria Math"/>
                          </a:rPr>
                          <m:t>𝑝</m:t>
                        </m:r>
                      </m:e>
                    </m:acc>
                  </m:oMath>
                </a14:m>
                <a:r>
                  <a:rPr lang="en-US" sz="1800" dirty="0"/>
                  <a:t> be the sample proportion of successes in a random sample of size </a:t>
                </a:r>
                <a14:m>
                  <m:oMath xmlns:m="http://schemas.openxmlformats.org/officeDocument/2006/math">
                    <m:r>
                      <a:rPr lang="en-US" sz="1800" i="1">
                        <a:latin typeface="Cambria Math"/>
                      </a:rPr>
                      <m:t>𝑛</m:t>
                    </m:r>
                  </m:oMath>
                </a14:m>
                <a:r>
                  <a:rPr lang="en-US" sz="1800" dirty="0"/>
                  <a:t> from a population with true proportion of success </a:t>
                </a:r>
                <a14:m>
                  <m:oMath xmlns:m="http://schemas.openxmlformats.org/officeDocument/2006/math">
                    <m:r>
                      <a:rPr lang="en-US" sz="1800" i="1">
                        <a:latin typeface="Cambria Math"/>
                      </a:rPr>
                      <m:t>𝑝</m:t>
                    </m:r>
                  </m:oMath>
                </a14:m>
                <a:r>
                  <a:rPr lang="en-US" sz="1800" dirty="0"/>
                  <a:t>.</a:t>
                </a:r>
              </a:p>
              <a:p>
                <a:r>
                  <a:rPr lang="en-US" sz="1800" dirty="0"/>
                  <a:t>If we take a </a:t>
                </a:r>
                <a:r>
                  <a:rPr lang="en-US" sz="1800" u="sng" dirty="0"/>
                  <a:t>large enough sample</a:t>
                </a:r>
                <a:r>
                  <a:rPr lang="en-US" sz="1800" dirty="0"/>
                  <a:t>, then</a:t>
                </a:r>
              </a:p>
              <a:p>
                <a:pPr lvl="1"/>
                <a:r>
                  <a:rPr lang="en-US" sz="1600" dirty="0"/>
                  <a:t>The mean of</a:t>
                </a:r>
                <a14:m>
                  <m:oMath xmlns:m="http://schemas.openxmlformats.org/officeDocument/2006/math">
                    <m:r>
                      <a:rPr lang="en-US" sz="1600" b="0" i="0" smtClean="0">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a:rPr>
                          <m:t>𝑝</m:t>
                        </m:r>
                      </m:e>
                    </m:acc>
                    <m:r>
                      <a:rPr lang="en-US" sz="1600" b="0" i="1" smtClean="0">
                        <a:latin typeface="Cambria Math" panose="02040503050406030204" pitchFamily="18" charset="0"/>
                      </a:rPr>
                      <m:t> </m:t>
                    </m:r>
                  </m:oMath>
                </a14:m>
                <a:r>
                  <a:rPr lang="en-US" sz="1600" dirty="0"/>
                  <a:t>is equal to the population proportion, </a:t>
                </a:r>
                <a:r>
                  <a:rPr lang="en-US" sz="1600" i="1" dirty="0"/>
                  <a:t>p</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a:ea typeface="Cambria Math"/>
                            </a:rPr>
                            <m:t>𝜇</m:t>
                          </m:r>
                        </m:e>
                        <m:sub>
                          <m:acc>
                            <m:accPr>
                              <m:chr m:val="̂"/>
                              <m:ctrlPr>
                                <a:rPr lang="en-US" sz="1800" b="0" i="1" smtClean="0">
                                  <a:latin typeface="Cambria Math" panose="02040503050406030204" pitchFamily="18" charset="0"/>
                                  <a:ea typeface="Cambria Math"/>
                                </a:rPr>
                              </m:ctrlPr>
                            </m:accPr>
                            <m:e>
                              <m:r>
                                <a:rPr lang="en-US" sz="1800" b="0" i="1" smtClean="0">
                                  <a:latin typeface="Cambria Math" panose="02040503050406030204" pitchFamily="18" charset="0"/>
                                  <a:ea typeface="Cambria Math"/>
                                </a:rPr>
                                <m:t>𝑝</m:t>
                              </m:r>
                            </m:e>
                          </m:acc>
                        </m:sub>
                      </m:sSub>
                      <m:r>
                        <a:rPr lang="en-US" sz="1800" i="1">
                          <a:latin typeface="Cambria Math"/>
                        </a:rPr>
                        <m:t>=</m:t>
                      </m:r>
                      <m:r>
                        <a:rPr lang="en-US" sz="1800" b="0" i="1" smtClean="0">
                          <a:latin typeface="Cambria Math" panose="02040503050406030204" pitchFamily="18" charset="0"/>
                        </a:rPr>
                        <m:t>𝑝</m:t>
                      </m:r>
                    </m:oMath>
                  </m:oMathPara>
                </a14:m>
                <a:endParaRPr lang="en-US" sz="1800" dirty="0"/>
              </a:p>
              <a:p>
                <a:endParaRPr lang="en-US" sz="1800" dirty="0"/>
              </a:p>
              <a:p>
                <a:pPr lvl="1"/>
                <a:r>
                  <a:rPr lang="en-US" sz="1600" dirty="0"/>
                  <a:t>The standard deviation of</a:t>
                </a:r>
                <a14:m>
                  <m:oMath xmlns:m="http://schemas.openxmlformats.org/officeDocument/2006/math">
                    <m:r>
                      <a:rPr lang="en-US" sz="1600">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a:rPr>
                          <m:t>𝑝</m:t>
                        </m:r>
                      </m:e>
                    </m:acc>
                  </m:oMath>
                </a14:m>
                <a:r>
                  <a:rPr lang="en-US" sz="1600" dirty="0"/>
                  <a:t> is equal to </a:t>
                </a:r>
              </a:p>
              <a:p>
                <a:pPr marL="914400" lvl="2" indent="0">
                  <a:buNone/>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𝜎</m:t>
                          </m:r>
                        </m:e>
                        <m:sub>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𝑝</m:t>
                              </m:r>
                            </m:e>
                          </m:acc>
                        </m:sub>
                      </m:sSub>
                      <m:r>
                        <a:rPr lang="en-US" sz="1400" i="1">
                          <a:latin typeface="Cambria Math"/>
                        </a:rPr>
                        <m:t>=</m:t>
                      </m:r>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a:rPr lang="en-US" sz="1400" i="1">
                                  <a:latin typeface="Cambria Math"/>
                                </a:rPr>
                                <m:t>𝑝</m:t>
                              </m:r>
                              <m:r>
                                <a:rPr lang="en-US" sz="1400" b="0" i="1" smtClean="0">
                                  <a:latin typeface="Cambria Math" panose="02040503050406030204" pitchFamily="18" charset="0"/>
                                </a:rPr>
                                <m:t>(1−</m:t>
                              </m:r>
                              <m:r>
                                <a:rPr lang="en-US" sz="1400" b="0" i="1" smtClean="0">
                                  <a:latin typeface="Cambria Math" panose="02040503050406030204" pitchFamily="18" charset="0"/>
                                </a:rPr>
                                <m:t>𝑝</m:t>
                              </m:r>
                              <m:r>
                                <a:rPr lang="en-US" sz="1400" b="0" i="1" smtClean="0">
                                  <a:latin typeface="Cambria Math" panose="02040503050406030204" pitchFamily="18" charset="0"/>
                                </a:rPr>
                                <m:t>)</m:t>
                              </m:r>
                            </m:num>
                            <m:den>
                              <m:r>
                                <a:rPr lang="en-US" sz="1400" i="1">
                                  <a:latin typeface="Cambria Math"/>
                                </a:rPr>
                                <m:t>𝑛</m:t>
                              </m:r>
                            </m:den>
                          </m:f>
                        </m:e>
                      </m:rad>
                    </m:oMath>
                  </m:oMathPara>
                </a14:m>
                <a:endParaRPr lang="en-US" sz="1400" dirty="0"/>
              </a:p>
              <a:p>
                <a:pPr lvl="1"/>
                <a:r>
                  <a:rPr lang="en-US" sz="1600" dirty="0"/>
                  <a:t>And the distribution of </a:t>
                </a:r>
                <a14:m>
                  <m:oMath xmlns:m="http://schemas.openxmlformats.org/officeDocument/2006/math">
                    <m:r>
                      <a:rPr lang="en-US" sz="1600">
                        <a:latin typeface="Cambria Math" panose="02040503050406030204" pitchFamily="18" charset="0"/>
                      </a:rPr>
                      <m:t> </m:t>
                    </m:r>
                    <m:acc>
                      <m:accPr>
                        <m:chr m:val="̂"/>
                        <m:ctrlPr>
                          <a:rPr lang="en-US" sz="1600" i="1">
                            <a:latin typeface="Cambria Math" panose="02040503050406030204" pitchFamily="18" charset="0"/>
                          </a:rPr>
                        </m:ctrlPr>
                      </m:accPr>
                      <m:e>
                        <m:r>
                          <a:rPr lang="en-US" sz="1600" i="1">
                            <a:latin typeface="Cambria Math"/>
                          </a:rPr>
                          <m:t>𝑝</m:t>
                        </m:r>
                      </m:e>
                    </m:acc>
                  </m:oMath>
                </a14:m>
                <a:r>
                  <a:rPr lang="en-US" sz="1600" dirty="0"/>
                  <a:t> is approximately Normal!</a:t>
                </a:r>
              </a:p>
              <a:p>
                <a:pPr marL="0" indent="0">
                  <a:buNone/>
                </a:pPr>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800" i="1" dirty="0">
                              <a:latin typeface="Cambria Math" panose="02040503050406030204" pitchFamily="18" charset="0"/>
                            </a:rPr>
                          </m:ctrlPr>
                        </m:accPr>
                        <m:e>
                          <m:r>
                            <a:rPr lang="en-US" sz="1800" i="1" dirty="0">
                              <a:latin typeface="Cambria Math" panose="02040503050406030204" pitchFamily="18" charset="0"/>
                            </a:rPr>
                            <m:t>𝑝</m:t>
                          </m:r>
                        </m:e>
                      </m:acc>
                      <m:r>
                        <a:rPr lang="en-US" sz="1800" i="1" dirty="0">
                          <a:latin typeface="Cambria Math" panose="02040503050406030204" pitchFamily="18" charset="0"/>
                        </a:rPr>
                        <m:t>∼</m:t>
                      </m:r>
                      <m:r>
                        <a:rPr lang="en-US" sz="1800" i="1" dirty="0">
                          <a:latin typeface="Cambria Math" panose="02040503050406030204" pitchFamily="18" charset="0"/>
                        </a:rPr>
                        <m:t>𝑁𝑜𝑟𝑚𝑎𝑙</m:t>
                      </m:r>
                      <m:d>
                        <m:dPr>
                          <m:ctrlPr>
                            <a:rPr lang="en-US" sz="1800" i="1" dirty="0">
                              <a:latin typeface="Cambria Math" panose="02040503050406030204" pitchFamily="18" charset="0"/>
                            </a:rPr>
                          </m:ctrlPr>
                        </m:dPr>
                        <m:e>
                          <m:r>
                            <a:rPr lang="en-US" sz="1800" i="1" dirty="0">
                              <a:latin typeface="Cambria Math" panose="02040503050406030204" pitchFamily="18" charset="0"/>
                            </a:rPr>
                            <m:t>𝑚𝑒𝑎𝑛</m:t>
                          </m:r>
                          <m:r>
                            <a:rPr lang="en-US" sz="1800" i="1" dirty="0">
                              <a:latin typeface="Cambria Math" panose="02040503050406030204" pitchFamily="18" charset="0"/>
                            </a:rPr>
                            <m:t>=</m:t>
                          </m:r>
                          <m:r>
                            <a:rPr lang="en-US" sz="1800" i="1" dirty="0">
                              <a:latin typeface="Cambria Math" panose="02040503050406030204" pitchFamily="18" charset="0"/>
                            </a:rPr>
                            <m:t>𝑝</m:t>
                          </m:r>
                          <m:r>
                            <a:rPr lang="en-US" sz="1800" i="1" dirty="0">
                              <a:latin typeface="Cambria Math" panose="02040503050406030204" pitchFamily="18" charset="0"/>
                            </a:rPr>
                            <m:t>, </m:t>
                          </m:r>
                          <m:r>
                            <a:rPr lang="en-US" sz="1800" i="1" dirty="0">
                              <a:latin typeface="Cambria Math" panose="02040503050406030204" pitchFamily="18" charset="0"/>
                            </a:rPr>
                            <m:t>𝑆𝐷</m:t>
                          </m:r>
                          <m:r>
                            <a:rPr lang="en-US" sz="1800" i="1" dirty="0">
                              <a:latin typeface="Cambria Math" panose="02040503050406030204" pitchFamily="18" charset="0"/>
                            </a:rPr>
                            <m:t>=</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a:rPr>
                                    <m:t>𝑝</m:t>
                                  </m:r>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𝑝</m:t>
                                      </m:r>
                                    </m:e>
                                  </m:d>
                                </m:num>
                                <m:den>
                                  <m:r>
                                    <a:rPr lang="en-US" sz="1800" i="1">
                                      <a:latin typeface="Cambria Math"/>
                                    </a:rPr>
                                    <m:t>𝑛</m:t>
                                  </m:r>
                                </m:den>
                              </m:f>
                            </m:e>
                          </m:rad>
                        </m:e>
                      </m:d>
                    </m:oMath>
                  </m:oMathPara>
                </a14:m>
                <a:endParaRPr lang="en-US" sz="1600" dirty="0"/>
              </a:p>
              <a:p>
                <a:endParaRPr lang="en-US" sz="1800" dirty="0"/>
              </a:p>
              <a:p>
                <a:r>
                  <a:rPr lang="en-US" sz="1800" dirty="0"/>
                  <a:t>Further,</a:t>
                </a:r>
              </a:p>
              <a:p>
                <a:pPr lvl="1"/>
                <a:r>
                  <a:rPr lang="en-US" sz="1400" dirty="0"/>
                  <a:t>As we increase the sample size, the sampling distribution of </a:t>
                </a:r>
                <a14:m>
                  <m:oMath xmlns:m="http://schemas.openxmlformats.org/officeDocument/2006/math">
                    <m:r>
                      <a:rPr lang="en-US" sz="1400" i="1">
                        <a:latin typeface="Cambria Math"/>
                      </a:rPr>
                      <m:t>𝑧</m:t>
                    </m:r>
                    <m:r>
                      <a:rPr lang="en-US" sz="1400" i="1">
                        <a:latin typeface="Cambria Math"/>
                      </a:rPr>
                      <m:t>=</m:t>
                    </m:r>
                    <m:f>
                      <m:fPr>
                        <m:ctrlPr>
                          <a:rPr lang="en-US" sz="1400" i="1">
                            <a:latin typeface="Cambria Math" panose="02040503050406030204" pitchFamily="18" charset="0"/>
                          </a:rPr>
                        </m:ctrlPr>
                      </m:fPr>
                      <m:num>
                        <m:acc>
                          <m:accPr>
                            <m:chr m:val="̂"/>
                            <m:ctrlPr>
                              <a:rPr lang="en-US" sz="1400" i="1">
                                <a:latin typeface="Cambria Math" panose="02040503050406030204" pitchFamily="18" charset="0"/>
                              </a:rPr>
                            </m:ctrlPr>
                          </m:accPr>
                          <m:e>
                            <m:r>
                              <a:rPr lang="en-US" sz="1400" i="1">
                                <a:latin typeface="Cambria Math"/>
                              </a:rPr>
                              <m:t>𝑝</m:t>
                            </m:r>
                          </m:e>
                        </m:acc>
                        <m:r>
                          <a:rPr lang="en-US" sz="1400" i="1">
                            <a:latin typeface="Cambria Math"/>
                          </a:rPr>
                          <m:t>−</m:t>
                        </m:r>
                        <m:r>
                          <a:rPr lang="en-US" sz="1400" i="1">
                            <a:latin typeface="Cambria Math"/>
                          </a:rPr>
                          <m:t>𝑝</m:t>
                        </m:r>
                      </m:num>
                      <m:den>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a:rPr lang="en-US" sz="1400" i="1">
                                    <a:latin typeface="Cambria Math"/>
                                  </a:rPr>
                                  <m:t>𝑝</m:t>
                                </m:r>
                                <m:r>
                                  <a:rPr lang="en-US" sz="1400" i="1">
                                    <a:latin typeface="Cambria Math" panose="02040503050406030204" pitchFamily="18" charset="0"/>
                                  </a:rPr>
                                  <m:t>𝑞</m:t>
                                </m:r>
                              </m:num>
                              <m:den>
                                <m:r>
                                  <a:rPr lang="en-US" sz="1400" i="1">
                                    <a:latin typeface="Cambria Math"/>
                                  </a:rPr>
                                  <m:t>𝑛</m:t>
                                </m:r>
                              </m:den>
                            </m:f>
                          </m:e>
                        </m:rad>
                      </m:den>
                    </m:f>
                  </m:oMath>
                </a14:m>
                <a:r>
                  <a:rPr lang="en-US" sz="1400" dirty="0"/>
                  <a:t> approaches a standard normal distribution (</a:t>
                </a:r>
                <a14:m>
                  <m:oMath xmlns:m="http://schemas.openxmlformats.org/officeDocument/2006/math">
                    <m:r>
                      <a:rPr lang="en-US" sz="1400" i="1">
                        <a:latin typeface="Cambria Math"/>
                        <a:ea typeface="Cambria Math"/>
                      </a:rPr>
                      <m:t>𝜇</m:t>
                    </m:r>
                    <m:r>
                      <a:rPr lang="en-US" sz="1400" i="1">
                        <a:latin typeface="Cambria Math"/>
                        <a:ea typeface="Cambria Math"/>
                      </a:rPr>
                      <m:t>=0, </m:t>
                    </m:r>
                    <m:r>
                      <a:rPr lang="en-US" sz="1400" i="1">
                        <a:latin typeface="Cambria Math"/>
                        <a:ea typeface="Cambria Math"/>
                      </a:rPr>
                      <m:t>𝜎</m:t>
                    </m:r>
                    <m:r>
                      <a:rPr lang="en-US" sz="1400" i="1">
                        <a:latin typeface="Cambria Math"/>
                        <a:ea typeface="Cambria Math"/>
                      </a:rPr>
                      <m:t>=1</m:t>
                    </m:r>
                  </m:oMath>
                </a14:m>
                <a:r>
                  <a:rPr lang="en-US" sz="1400" dirty="0"/>
                  <a:t>), regardless of the shape of the population distribution!</a:t>
                </a:r>
              </a:p>
              <a:p>
                <a:endParaRPr lang="en-US" sz="1800" dirty="0"/>
              </a:p>
              <a:p>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2600" y="1449387"/>
                <a:ext cx="10515600" cy="5284787"/>
              </a:xfrm>
              <a:blipFill>
                <a:blip r:embed="rId4"/>
                <a:stretch>
                  <a:fillRect l="-241" t="-16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7E7247-2537-814E-8CFE-1A68417E1A49}"/>
                  </a:ext>
                </a:extLst>
              </p:cNvPr>
              <p:cNvSpPr txBox="1"/>
              <p:nvPr/>
            </p:nvSpPr>
            <p:spPr>
              <a:xfrm>
                <a:off x="6845300" y="2628900"/>
                <a:ext cx="4762500" cy="14859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u="sng" dirty="0"/>
                  <a:t>Large Enough Sample</a:t>
                </a:r>
              </a:p>
              <a:p>
                <a:endParaRPr lang="en-US" u="sng" dirty="0"/>
              </a:p>
              <a:p>
                <a:pPr marL="285750" indent="-285750">
                  <a:buFont typeface="Arial" panose="020B0604020202020204" pitchFamily="34" charset="0"/>
                  <a:buChar char="•"/>
                </a:pPr>
                <a:r>
                  <a:rPr lang="en-US" dirty="0"/>
                  <a:t>If both </a:t>
                </a:r>
                <a14:m>
                  <m:oMath xmlns:m="http://schemas.openxmlformats.org/officeDocument/2006/math">
                    <m:r>
                      <a:rPr lang="en-US" i="1">
                        <a:latin typeface="Cambria Math"/>
                      </a:rPr>
                      <m:t>𝑛𝑝</m:t>
                    </m:r>
                    <m:r>
                      <a:rPr lang="en-US" i="1">
                        <a:latin typeface="Cambria Math"/>
                        <a:ea typeface="Cambria Math"/>
                      </a:rPr>
                      <m:t>≥</m:t>
                    </m:r>
                    <m:r>
                      <a:rPr lang="en-US" b="0" i="1" smtClean="0">
                        <a:latin typeface="Cambria Math" panose="02040503050406030204" pitchFamily="18" charset="0"/>
                        <a:ea typeface="Cambria Math"/>
                      </a:rPr>
                      <m:t>5</m:t>
                    </m:r>
                  </m:oMath>
                </a14:m>
                <a:r>
                  <a:rPr lang="en-US" dirty="0"/>
                  <a:t> AND </a:t>
                </a:r>
                <a14:m>
                  <m:oMath xmlns:m="http://schemas.openxmlformats.org/officeDocument/2006/math">
                    <m:r>
                      <a:rPr lang="en-US" i="1">
                        <a:latin typeface="Cambria Math"/>
                      </a:rPr>
                      <m:t>𝑛</m:t>
                    </m:r>
                    <m:d>
                      <m:dPr>
                        <m:ctrlPr>
                          <a:rPr lang="en-US" i="1">
                            <a:latin typeface="Cambria Math" panose="02040503050406030204" pitchFamily="18" charset="0"/>
                          </a:rPr>
                        </m:ctrlPr>
                      </m:dPr>
                      <m:e>
                        <m:r>
                          <a:rPr lang="en-US" i="1">
                            <a:latin typeface="Cambria Math"/>
                          </a:rPr>
                          <m:t>1−</m:t>
                        </m:r>
                        <m:r>
                          <a:rPr lang="en-US" i="1">
                            <a:latin typeface="Cambria Math"/>
                          </a:rPr>
                          <m:t>𝑝</m:t>
                        </m:r>
                      </m:e>
                    </m:d>
                    <m:r>
                      <a:rPr lang="en-US" i="1">
                        <a:latin typeface="Cambria Math"/>
                        <a:ea typeface="Cambria Math"/>
                      </a:rPr>
                      <m:t>≥</m:t>
                    </m:r>
                    <m:r>
                      <a:rPr lang="en-US" b="0" i="1" smtClean="0">
                        <a:latin typeface="Cambria Math" panose="02040503050406030204" pitchFamily="18" charset="0"/>
                        <a:ea typeface="Cambria Math"/>
                      </a:rPr>
                      <m:t>5</m:t>
                    </m:r>
                  </m:oMath>
                </a14:m>
                <a:endParaRPr lang="en-US" u="sng" dirty="0"/>
              </a:p>
              <a:p>
                <a:pPr marL="285750" indent="-285750">
                  <a:buFont typeface="Arial" panose="020B0604020202020204" pitchFamily="34" charset="0"/>
                  <a:buChar char="•"/>
                </a:pPr>
                <a:r>
                  <a:rPr lang="en-US" dirty="0"/>
                  <a:t>In other words, if we have at least 5 successes and 5 failures!</a:t>
                </a:r>
              </a:p>
            </p:txBody>
          </p:sp>
        </mc:Choice>
        <mc:Fallback xmlns="">
          <p:sp>
            <p:nvSpPr>
              <p:cNvPr id="5" name="TextBox 4">
                <a:extLst>
                  <a:ext uri="{FF2B5EF4-FFF2-40B4-BE49-F238E27FC236}">
                    <a16:creationId xmlns:a16="http://schemas.microsoft.com/office/drawing/2014/main" id="{DD7E7247-2537-814E-8CFE-1A68417E1A49}"/>
                  </a:ext>
                </a:extLst>
              </p:cNvPr>
              <p:cNvSpPr txBox="1">
                <a:spLocks noRot="1" noChangeAspect="1" noMove="1" noResize="1" noEditPoints="1" noAdjustHandles="1" noChangeArrowheads="1" noChangeShapeType="1" noTextEdit="1"/>
              </p:cNvSpPr>
              <p:nvPr/>
            </p:nvSpPr>
            <p:spPr>
              <a:xfrm>
                <a:off x="6845300" y="2628900"/>
                <a:ext cx="4762500" cy="1485900"/>
              </a:xfrm>
              <a:prstGeom prst="rect">
                <a:avLst/>
              </a:prstGeom>
              <a:blipFill>
                <a:blip r:embed="rId5"/>
                <a:stretch>
                  <a:fillRect l="-796" t="-1681" r="-1326" b="-420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53727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#17</a:t>
            </a:r>
          </a:p>
        </p:txBody>
      </p:sp>
      <p:sp>
        <p:nvSpPr>
          <p:cNvPr id="3" name="Content Placeholder 2"/>
          <p:cNvSpPr>
            <a:spLocks noGrp="1"/>
          </p:cNvSpPr>
          <p:nvPr>
            <p:ph idx="1"/>
          </p:nvPr>
        </p:nvSpPr>
        <p:spPr/>
        <p:txBody>
          <a:bodyPr>
            <a:normAutofit/>
          </a:bodyPr>
          <a:lstStyle/>
          <a:p>
            <a:pPr marL="0" indent="0">
              <a:buNone/>
            </a:pPr>
            <a:r>
              <a:rPr lang="en-US" dirty="0"/>
              <a:t>Suppose you want to estimate the proportion of the traditional college students on your campus who own their own car. You have no preconceived idea of what your proportion might be.</a:t>
            </a:r>
          </a:p>
          <a:p>
            <a:pPr marL="514350" indent="-514350">
              <a:buFont typeface="+mj-lt"/>
              <a:buAutoNum type="alphaLcParenR"/>
            </a:pPr>
            <a:r>
              <a:rPr lang="en-US" dirty="0"/>
              <a:t>What sample size is needed if you wish to be 95% confident that your estimate is within 0.02 of the true proportion?</a:t>
            </a:r>
          </a:p>
          <a:p>
            <a:pPr marL="514350" indent="-514350">
              <a:buFont typeface="+mj-lt"/>
              <a:buAutoNum type="alphaLcParenR"/>
            </a:pPr>
            <a:r>
              <a:rPr lang="en-US" dirty="0"/>
              <a:t>What sample size is needed if you wish to be 99% confident that you estimate is within 0.02 of the true proportion?</a:t>
            </a:r>
          </a:p>
          <a:p>
            <a:pPr marL="514350" indent="-514350">
              <a:buFont typeface="+mj-lt"/>
              <a:buAutoNum type="alphaLcParenR"/>
            </a:pPr>
            <a:r>
              <a:rPr lang="en-US" dirty="0"/>
              <a:t>What sample size is need if you wish to be 95% confident that you estimate is within 0.05 of the true proportion?</a:t>
            </a:r>
          </a:p>
          <a:p>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#17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Solve the margin of error formula for n,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MO</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𝑧</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𝑝𝑞</m:t>
                            </m:r>
                          </m:num>
                          <m:den>
                            <m:r>
                              <a:rPr lang="en-US" b="0" i="1" smtClean="0">
                                <a:latin typeface="Cambria Math" panose="02040503050406030204" pitchFamily="18" charset="0"/>
                              </a:rPr>
                              <m:t>𝑛</m:t>
                            </m:r>
                          </m:den>
                        </m:f>
                      </m:e>
                    </m:rad>
                  </m:oMath>
                </a14:m>
                <a:r>
                  <a:rPr lang="en-US" dirty="0"/>
                  <a:t> →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𝑝𝑞</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b="0" i="1" smtClean="0">
                                <a:latin typeface="Cambria Math" panose="02040503050406030204" pitchFamily="18" charset="0"/>
                              </a:rPr>
                              <m:t>𝑀𝑂</m:t>
                            </m:r>
                            <m:r>
                              <a:rPr lang="en-US" i="1">
                                <a:latin typeface="Cambria Math" panose="02040503050406030204" pitchFamily="18" charset="0"/>
                              </a:rPr>
                              <m:t>𝐸</m:t>
                            </m:r>
                          </m:e>
                          <m:sup>
                            <m:r>
                              <a:rPr lang="en-US" i="1">
                                <a:latin typeface="Cambria Math" panose="02040503050406030204" pitchFamily="18" charset="0"/>
                              </a:rPr>
                              <m:t>2</m:t>
                            </m:r>
                          </m:sup>
                        </m:sSup>
                      </m:den>
                    </m:f>
                  </m:oMath>
                </a14:m>
                <a:endParaRPr lang="en-US" dirty="0"/>
              </a:p>
              <a:p>
                <a:pPr marL="514350" indent="-514350">
                  <a:buFont typeface="+mj-lt"/>
                  <a:buAutoNum type="alphaLcParenR"/>
                </a:pP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(0.5)(0.5)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(1.96)</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(0.02)</m:t>
                            </m:r>
                          </m:e>
                          <m:sup>
                            <m:r>
                              <a:rPr lang="en-US" b="0" i="1" smtClean="0">
                                <a:latin typeface="Cambria Math" panose="02040503050406030204" pitchFamily="18" charset="0"/>
                              </a:rPr>
                              <m:t>2</m:t>
                            </m:r>
                          </m:sup>
                        </m:sSup>
                      </m:den>
                    </m:f>
                  </m:oMath>
                </a14:m>
                <a:r>
                  <a:rPr lang="en-US" dirty="0"/>
                  <a:t> = 2401</a:t>
                </a:r>
              </a:p>
              <a:p>
                <a:pPr marL="514350" indent="-514350">
                  <a:buFont typeface="+mj-lt"/>
                  <a:buAutoNum type="alphaLcParenR"/>
                </a:pP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(0.5)(0.5)</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2.576</m:t>
                            </m:r>
                            <m:r>
                              <a:rPr lang="en-US" i="1">
                                <a:latin typeface="Cambria Math" panose="02040503050406030204" pitchFamily="18" charset="0"/>
                              </a:rPr>
                              <m:t>)</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(0.02)</m:t>
                            </m:r>
                          </m:e>
                          <m:sup>
                            <m:r>
                              <a:rPr lang="en-US" i="1">
                                <a:latin typeface="Cambria Math" panose="02040503050406030204" pitchFamily="18" charset="0"/>
                              </a:rPr>
                              <m:t>2</m:t>
                            </m:r>
                          </m:sup>
                        </m:sSup>
                      </m:den>
                    </m:f>
                  </m:oMath>
                </a14:m>
                <a:r>
                  <a:rPr lang="en-US" dirty="0"/>
                  <a:t> = 4147.36 → 4148</a:t>
                </a:r>
              </a:p>
              <a:p>
                <a:pPr marL="514350" indent="-514350">
                  <a:buFont typeface="+mj-lt"/>
                  <a:buAutoNum type="alphaLcParenR"/>
                </a:pP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(0.5)(0.5)</m:t>
                        </m:r>
                        <m:sSup>
                          <m:sSupPr>
                            <m:ctrlPr>
                              <a:rPr lang="en-US" i="1">
                                <a:latin typeface="Cambria Math" panose="02040503050406030204" pitchFamily="18" charset="0"/>
                              </a:rPr>
                            </m:ctrlPr>
                          </m:sSupPr>
                          <m:e>
                            <m:r>
                              <a:rPr lang="en-US" i="1">
                                <a:latin typeface="Cambria Math" panose="02040503050406030204" pitchFamily="18" charset="0"/>
                              </a:rPr>
                              <m:t>(1.96)</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(0.0</m:t>
                            </m:r>
                            <m:r>
                              <a:rPr lang="en-US" b="0" i="1" smtClean="0">
                                <a:latin typeface="Cambria Math" panose="02040503050406030204" pitchFamily="18" charset="0"/>
                              </a:rPr>
                              <m:t>5</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t> = 384.16 → 385</a:t>
                </a:r>
              </a:p>
              <a:p>
                <a:pPr marL="514350" indent="-514350">
                  <a:buFont typeface="+mj-lt"/>
                  <a:buAutoNum type="alphaLcParen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#45</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A catalog sales company promises to deliver orders placed on the Internet within 3 days. Follow-up calls to a few randomly selected customers show that a 95% confidence interval for the proportion of all orders that arrive on time is 88% +/- 6%. What does this mean? Are the conclusions in parts a-e correct? Explain.</a:t>
            </a:r>
          </a:p>
          <a:p>
            <a:pPr marL="514350" indent="-514350">
              <a:buFont typeface="+mj-lt"/>
              <a:buAutoNum type="alphaLcParenR"/>
            </a:pPr>
            <a:r>
              <a:rPr lang="en-US" dirty="0"/>
              <a:t>Between 82% and 94% of all orders arrive on time.</a:t>
            </a:r>
          </a:p>
          <a:p>
            <a:pPr marL="514350" indent="-514350">
              <a:buFont typeface="+mj-lt"/>
              <a:buAutoNum type="alphaLcParenR"/>
            </a:pPr>
            <a:r>
              <a:rPr lang="en-US" dirty="0"/>
              <a:t>95% of all random samples of customers will show that 88% of orders arrive on time.</a:t>
            </a:r>
          </a:p>
          <a:p>
            <a:pPr marL="514350" indent="-514350">
              <a:buFont typeface="+mj-lt"/>
              <a:buAutoNum type="alphaLcParenR"/>
            </a:pPr>
            <a:r>
              <a:rPr lang="en-US" dirty="0"/>
              <a:t>95% of all random samples of customers will show that 82% to 94% of all orders arrive on time.</a:t>
            </a:r>
          </a:p>
          <a:p>
            <a:pPr marL="514350" indent="-514350">
              <a:buFont typeface="+mj-lt"/>
              <a:buAutoNum type="alphaLcParenR"/>
            </a:pPr>
            <a:r>
              <a:rPr lang="en-US" dirty="0"/>
              <a:t>The company is 95% sure that between 82% and 94% of the orders placed by the customers in this sample arrived on time.</a:t>
            </a:r>
          </a:p>
          <a:p>
            <a:pPr marL="514350" indent="-514350">
              <a:buFont typeface="+mj-lt"/>
              <a:buAutoNum type="alphaLcParenR"/>
            </a:pPr>
            <a:r>
              <a:rPr lang="en-US" dirty="0"/>
              <a:t>On 95% of the days, between 82% and 94% of the orders will arrive on time.</a:t>
            </a:r>
          </a:p>
          <a:p>
            <a:endParaRPr lang="en-US" dirty="0"/>
          </a:p>
        </p:txBody>
      </p:sp>
    </p:spTree>
    <p:custDataLst>
      <p:tags r:id="rId1"/>
    </p:custDataLst>
    <p:extLst>
      <p:ext uri="{BB962C8B-B14F-4D97-AF65-F5344CB8AC3E}">
        <p14:creationId xmlns:p14="http://schemas.microsoft.com/office/powerpoint/2010/main" val="3064108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#45 Solution</a:t>
            </a:r>
          </a:p>
        </p:txBody>
      </p:sp>
      <p:sp>
        <p:nvSpPr>
          <p:cNvPr id="3" name="Content Placeholder 2"/>
          <p:cNvSpPr>
            <a:spLocks noGrp="1"/>
          </p:cNvSpPr>
          <p:nvPr>
            <p:ph idx="1"/>
          </p:nvPr>
        </p:nvSpPr>
        <p:spPr/>
        <p:txBody>
          <a:bodyPr>
            <a:normAutofit fontScale="92500" lnSpcReduction="10000"/>
          </a:bodyPr>
          <a:lstStyle/>
          <a:p>
            <a:pPr marL="514350" indent="-514350">
              <a:buNone/>
            </a:pPr>
            <a:r>
              <a:rPr lang="en-US" dirty="0"/>
              <a:t>88% ± 6% → (82%, 94%)</a:t>
            </a:r>
          </a:p>
          <a:p>
            <a:pPr marL="514350" indent="-514350">
              <a:buFont typeface="+mj-lt"/>
              <a:buAutoNum type="alphaLcParenR"/>
            </a:pPr>
            <a:r>
              <a:rPr lang="en-US" dirty="0"/>
              <a:t>No, we are 95% confident that the true proportion of orders that arrive on time is between 82% and 94%.</a:t>
            </a:r>
          </a:p>
          <a:p>
            <a:pPr marL="514350" indent="-514350">
              <a:buFont typeface="+mj-lt"/>
              <a:buAutoNum type="alphaLcParenR"/>
            </a:pPr>
            <a:r>
              <a:rPr lang="en-US" dirty="0"/>
              <a:t>No, it is not about the % of random samples that arrive on time, but how confident we are that the true proportion falls between 0.82 and 0.94.</a:t>
            </a:r>
          </a:p>
          <a:p>
            <a:pPr marL="514350" indent="-514350">
              <a:buFont typeface="+mj-lt"/>
              <a:buAutoNum type="alphaLcParenR"/>
            </a:pPr>
            <a:r>
              <a:rPr lang="en-US" dirty="0"/>
              <a:t>No, it is not about the percentage of random samples that fall between the two values, but about the unknown parameter.</a:t>
            </a:r>
          </a:p>
          <a:p>
            <a:pPr marL="514350" indent="-514350">
              <a:buFont typeface="+mj-lt"/>
              <a:buAutoNum type="alphaLcParenR"/>
            </a:pPr>
            <a:r>
              <a:rPr lang="en-US" dirty="0"/>
              <a:t>No, it is not a probability and does not describe the sample, but is used to estimate the population proportion.  In this sample we know 88% arrived on time.</a:t>
            </a:r>
          </a:p>
          <a:p>
            <a:pPr marL="514350" indent="-514350">
              <a:buFont typeface="+mj-lt"/>
              <a:buAutoNum type="alphaLcParenR"/>
            </a:pPr>
            <a:r>
              <a:rPr lang="en-US" dirty="0"/>
              <a:t>No, it is not a probability, it is about the parameter, not about the days.</a:t>
            </a:r>
          </a:p>
        </p:txBody>
      </p:sp>
    </p:spTree>
    <p:custDataLst>
      <p:tags r:id="rId1"/>
    </p:custDataLst>
    <p:extLst>
      <p:ext uri="{BB962C8B-B14F-4D97-AF65-F5344CB8AC3E}">
        <p14:creationId xmlns:p14="http://schemas.microsoft.com/office/powerpoint/2010/main" val="830237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#47</a:t>
            </a:r>
          </a:p>
        </p:txBody>
      </p:sp>
      <p:sp>
        <p:nvSpPr>
          <p:cNvPr id="3" name="Content Placeholder 2"/>
          <p:cNvSpPr>
            <a:spLocks noGrp="1"/>
          </p:cNvSpPr>
          <p:nvPr>
            <p:ph idx="1"/>
          </p:nvPr>
        </p:nvSpPr>
        <p:spPr/>
        <p:txBody>
          <a:bodyPr>
            <a:normAutofit fontScale="92500"/>
          </a:bodyPr>
          <a:lstStyle/>
          <a:p>
            <a:pPr marL="0" indent="0">
              <a:buNone/>
            </a:pPr>
            <a:r>
              <a:rPr lang="en-US" dirty="0"/>
              <a:t>Several factors are involved in the creation of a confidence interval. Among them are the sample size, the level of confidence, and the margin of error. Which statements are true?</a:t>
            </a:r>
          </a:p>
          <a:p>
            <a:pPr marL="514350" indent="-514350">
              <a:buFont typeface="+mj-lt"/>
              <a:buAutoNum type="alphaLcParenR"/>
            </a:pPr>
            <a:r>
              <a:rPr lang="en-US" dirty="0"/>
              <a:t>For a given sample size, higher confidence means a smaller margin of error.</a:t>
            </a:r>
          </a:p>
          <a:p>
            <a:pPr marL="514350" indent="-514350">
              <a:buFont typeface="+mj-lt"/>
              <a:buAutoNum type="alphaLcParenR"/>
            </a:pPr>
            <a:r>
              <a:rPr lang="en-US" dirty="0"/>
              <a:t>For a specified confidence level, larger samples provide smaller margins of error.</a:t>
            </a:r>
          </a:p>
          <a:p>
            <a:pPr marL="514350" indent="-514350">
              <a:buFont typeface="+mj-lt"/>
              <a:buAutoNum type="alphaLcParenR"/>
            </a:pPr>
            <a:r>
              <a:rPr lang="en-US" dirty="0"/>
              <a:t>For a fixed margin of error, larger samples provide greater confidence.</a:t>
            </a:r>
          </a:p>
          <a:p>
            <a:pPr marL="514350" indent="-514350">
              <a:buFont typeface="+mj-lt"/>
              <a:buAutoNum type="alphaLcParenR"/>
            </a:pPr>
            <a:r>
              <a:rPr lang="en-US" dirty="0"/>
              <a:t>For a given confidence level, halving the margin of error requires a sample twice as large.</a:t>
            </a:r>
          </a:p>
        </p:txBody>
      </p:sp>
    </p:spTree>
    <p:custDataLst>
      <p:tags r:id="rId1"/>
    </p:custDataLst>
    <p:extLst>
      <p:ext uri="{BB962C8B-B14F-4D97-AF65-F5344CB8AC3E}">
        <p14:creationId xmlns:p14="http://schemas.microsoft.com/office/powerpoint/2010/main" val="1069366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#47 Solution</a:t>
            </a:r>
          </a:p>
        </p:txBody>
      </p:sp>
      <p:sp>
        <p:nvSpPr>
          <p:cNvPr id="3" name="Content Placeholder 2"/>
          <p:cNvSpPr>
            <a:spLocks noGrp="1"/>
          </p:cNvSpPr>
          <p:nvPr>
            <p:ph idx="1"/>
          </p:nvPr>
        </p:nvSpPr>
        <p:spPr/>
        <p:txBody>
          <a:bodyPr/>
          <a:lstStyle/>
          <a:p>
            <a:pPr marL="514350" indent="-514350">
              <a:buFont typeface="+mj-lt"/>
              <a:buAutoNum type="alphaLcParenR"/>
            </a:pPr>
            <a:r>
              <a:rPr lang="en-US" dirty="0"/>
              <a:t>False, higher confidence means larger margin of error</a:t>
            </a:r>
          </a:p>
          <a:p>
            <a:pPr marL="514350" indent="-514350">
              <a:buFont typeface="+mj-lt"/>
              <a:buAutoNum type="alphaLcParenR"/>
            </a:pPr>
            <a:r>
              <a:rPr lang="en-US" dirty="0"/>
              <a:t>True, as sample size increases, standard error and margin of error decrease</a:t>
            </a:r>
          </a:p>
          <a:p>
            <a:pPr marL="514350" indent="-514350">
              <a:buFont typeface="+mj-lt"/>
              <a:buAutoNum type="alphaLcParenR"/>
            </a:pPr>
            <a:r>
              <a:rPr lang="en-US" dirty="0"/>
              <a:t>True</a:t>
            </a:r>
          </a:p>
          <a:p>
            <a:pPr marL="514350" indent="-514350">
              <a:buFont typeface="+mj-lt"/>
              <a:buAutoNum type="alphaLcParenR"/>
            </a:pPr>
            <a:r>
              <a:rPr lang="en-US" dirty="0"/>
              <a:t>False, halving the margin of error requires a sample size 4 times as large</a:t>
            </a:r>
          </a:p>
        </p:txBody>
      </p:sp>
    </p:spTree>
    <p:custDataLst>
      <p:tags r:id="rId1"/>
    </p:custDataLst>
    <p:extLst>
      <p:ext uri="{BB962C8B-B14F-4D97-AF65-F5344CB8AC3E}">
        <p14:creationId xmlns:p14="http://schemas.microsoft.com/office/powerpoint/2010/main" val="3870142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#49</a:t>
            </a:r>
          </a:p>
        </p:txBody>
      </p:sp>
      <p:sp>
        <p:nvSpPr>
          <p:cNvPr id="3" name="Content Placeholder 2"/>
          <p:cNvSpPr>
            <a:spLocks noGrp="1"/>
          </p:cNvSpPr>
          <p:nvPr>
            <p:ph idx="1"/>
          </p:nvPr>
        </p:nvSpPr>
        <p:spPr/>
        <p:txBody>
          <a:bodyPr>
            <a:normAutofit/>
          </a:bodyPr>
          <a:lstStyle/>
          <a:p>
            <a:pPr marL="0" indent="0">
              <a:buNone/>
            </a:pPr>
            <a:r>
              <a:rPr lang="en-US" dirty="0"/>
              <a:t>A student is considering publishing a new magazine aimed directly at owners of Japanese automobiles. He wanted to estimate the fraction of cars in the United States that are made in Japan. The computer output summarizes the results of a random sample of 50 autos. Explain carefully what it tells you.</a:t>
            </a:r>
          </a:p>
          <a:p>
            <a:pPr marL="0" indent="0">
              <a:buNone/>
            </a:pPr>
            <a:r>
              <a:rPr lang="en-US" dirty="0"/>
              <a:t> </a:t>
            </a:r>
          </a:p>
          <a:p>
            <a:pPr marL="0" indent="0">
              <a:buNone/>
            </a:pPr>
            <a:r>
              <a:rPr lang="en-US" dirty="0"/>
              <a:t>z-interval for proportion</a:t>
            </a:r>
          </a:p>
          <a:p>
            <a:pPr marL="0" indent="0">
              <a:buNone/>
            </a:pPr>
            <a:r>
              <a:rPr lang="en-US" dirty="0"/>
              <a:t>With 90.00% confidence</a:t>
            </a:r>
          </a:p>
          <a:p>
            <a:pPr marL="0" indent="0">
              <a:buNone/>
            </a:pPr>
            <a:r>
              <a:rPr lang="en-US" dirty="0"/>
              <a:t>0.29938661 &lt; p(japan) &lt; 0.46984416</a:t>
            </a:r>
          </a:p>
          <a:p>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#49 Solution</a:t>
            </a:r>
          </a:p>
        </p:txBody>
      </p:sp>
      <p:sp>
        <p:nvSpPr>
          <p:cNvPr id="3" name="Content Placeholder 2"/>
          <p:cNvSpPr>
            <a:spLocks noGrp="1"/>
          </p:cNvSpPr>
          <p:nvPr>
            <p:ph idx="1"/>
          </p:nvPr>
        </p:nvSpPr>
        <p:spPr/>
        <p:txBody>
          <a:bodyPr/>
          <a:lstStyle/>
          <a:p>
            <a:pPr marL="0" indent="0">
              <a:buNone/>
            </a:pPr>
            <a:r>
              <a:rPr lang="en-US" dirty="0"/>
              <a:t>We are 90% confident that the true proportion of cars in the US that are made in Japan is between 0.299 and 0.470.</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#53</a:t>
            </a:r>
          </a:p>
        </p:txBody>
      </p:sp>
      <p:sp>
        <p:nvSpPr>
          <p:cNvPr id="3" name="Content Placeholder 2"/>
          <p:cNvSpPr>
            <a:spLocks noGrp="1"/>
          </p:cNvSpPr>
          <p:nvPr>
            <p:ph idx="1"/>
          </p:nvPr>
        </p:nvSpPr>
        <p:spPr/>
        <p:txBody>
          <a:bodyPr>
            <a:normAutofit lnSpcReduction="10000"/>
          </a:bodyPr>
          <a:lstStyle/>
          <a:p>
            <a:pPr marL="0" indent="0">
              <a:buNone/>
            </a:pPr>
            <a:r>
              <a:rPr lang="en-US" dirty="0"/>
              <a:t>An insurance company checks police records on 582 accidents selected at random and notes that teenagers were at the wheel in 91 of them.</a:t>
            </a:r>
          </a:p>
          <a:p>
            <a:pPr marL="514350" indent="-514350">
              <a:buFont typeface="+mj-lt"/>
              <a:buAutoNum type="alphaLcParenR"/>
            </a:pPr>
            <a:r>
              <a:rPr lang="en-US" dirty="0"/>
              <a:t>Create a 95% confidence interval for the percentage of all auto accidents that involve teenage drivers.</a:t>
            </a:r>
          </a:p>
          <a:p>
            <a:pPr marL="514350" indent="-514350">
              <a:buFont typeface="+mj-lt"/>
              <a:buAutoNum type="alphaLcParenR"/>
            </a:pPr>
            <a:r>
              <a:rPr lang="en-US" dirty="0"/>
              <a:t>Explain what your interval means.</a:t>
            </a:r>
          </a:p>
          <a:p>
            <a:pPr marL="514350" indent="-514350">
              <a:buFont typeface="+mj-lt"/>
              <a:buAutoNum type="alphaLcParenR"/>
            </a:pPr>
            <a:r>
              <a:rPr lang="en-US" dirty="0"/>
              <a:t>Explain what “95% confidence” means.</a:t>
            </a:r>
          </a:p>
          <a:p>
            <a:pPr marL="514350" indent="-514350">
              <a:buFont typeface="+mj-lt"/>
              <a:buAutoNum type="alphaLcParenR"/>
            </a:pPr>
            <a:r>
              <a:rPr lang="en-US" dirty="0"/>
              <a:t>A politician urging tighter restrictions on drivers’ licenses issued to teens says, “In one of every five auto accidents, a teenager is behind the wheel.” Does your confidence interval support or contradict this statement? Explain.</a:t>
            </a:r>
          </a:p>
          <a:p>
            <a:endParaRPr lang="en-US" dirty="0"/>
          </a:p>
        </p:txBody>
      </p:sp>
    </p:spTree>
    <p:custDataLst>
      <p:tags r:id="rId1"/>
    </p:custDataLst>
    <p:extLst>
      <p:ext uri="{BB962C8B-B14F-4D97-AF65-F5344CB8AC3E}">
        <p14:creationId xmlns:p14="http://schemas.microsoft.com/office/powerpoint/2010/main" val="27806305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#53 Solution</a:t>
            </a:r>
          </a:p>
        </p:txBody>
      </p:sp>
      <p:sp>
        <p:nvSpPr>
          <p:cNvPr id="3" name="Content Placeholder 2"/>
          <p:cNvSpPr>
            <a:spLocks noGrp="1"/>
          </p:cNvSpPr>
          <p:nvPr>
            <p:ph idx="1"/>
          </p:nvPr>
        </p:nvSpPr>
        <p:spPr/>
        <p:txBody>
          <a:bodyPr>
            <a:normAutofit/>
          </a:bodyPr>
          <a:lstStyle/>
          <a:p>
            <a:pPr marL="514350" indent="-514350">
              <a:buFont typeface="+mj-lt"/>
              <a:buAutoNum type="alphaLcParenR"/>
            </a:pPr>
            <a:r>
              <a:rPr lang="en-US" dirty="0"/>
              <a:t>0.156 ±1.96(0.015) = (0.1266, 0.1854)</a:t>
            </a:r>
          </a:p>
          <a:p>
            <a:pPr marL="514350" indent="-514350">
              <a:buFont typeface="+mj-lt"/>
              <a:buAutoNum type="alphaLcParenR"/>
            </a:pPr>
            <a:r>
              <a:rPr lang="en-US" dirty="0"/>
              <a:t>I am 95% confident that the true percentage of all auto accidents that involve teenage drivers is between 12.7% and 18.5%.</a:t>
            </a:r>
          </a:p>
          <a:p>
            <a:pPr marL="514350" indent="-514350">
              <a:buFont typeface="+mj-lt"/>
              <a:buAutoNum type="alphaLcParenR"/>
            </a:pPr>
            <a:r>
              <a:rPr lang="en-US" dirty="0"/>
              <a:t>If I were to construct confidence intervals for all possible samples of size 582, 95% of them would capture the true population percentage of teenage drivers involved in auto accidents.</a:t>
            </a:r>
          </a:p>
          <a:p>
            <a:pPr marL="514350" indent="-514350">
              <a:buFont typeface="+mj-lt"/>
              <a:buAutoNum type="alphaLcParenR"/>
            </a:pPr>
            <a:r>
              <a:rPr lang="en-US" dirty="0"/>
              <a:t>No, the confidence interval does not support this statement, 20% is above the confidence interval.</a:t>
            </a:r>
          </a:p>
        </p:txBody>
      </p:sp>
    </p:spTree>
    <p:custDataLst>
      <p:tags r:id="rId1"/>
    </p:custDataLst>
    <p:extLst>
      <p:ext uri="{BB962C8B-B14F-4D97-AF65-F5344CB8AC3E}">
        <p14:creationId xmlns:p14="http://schemas.microsoft.com/office/powerpoint/2010/main" val="290855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CLT Assumptions &amp;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000" u="sng" dirty="0"/>
                  <a:t>CLT Assumptions</a:t>
                </a:r>
              </a:p>
              <a:p>
                <a:endParaRPr lang="en-US" sz="2000" b="1" dirty="0"/>
              </a:p>
              <a:p>
                <a:r>
                  <a:rPr lang="en-US" sz="2000" b="1" dirty="0"/>
                  <a:t>Randomization Condition: </a:t>
                </a:r>
                <a:r>
                  <a:rPr lang="en-US" sz="2000" dirty="0"/>
                  <a:t>The data values must be sampled randomly. </a:t>
                </a:r>
              </a:p>
              <a:p>
                <a:r>
                  <a:rPr lang="en-US" sz="2000" b="1" dirty="0"/>
                  <a:t>Large Enough Sample Condition: </a:t>
                </a:r>
                <a:r>
                  <a:rPr lang="en-US" sz="2000" dirty="0"/>
                  <a:t>The sample size, </a:t>
                </a:r>
                <a14:m>
                  <m:oMath xmlns:m="http://schemas.openxmlformats.org/officeDocument/2006/math">
                    <m:r>
                      <a:rPr lang="en-US" sz="2000" b="0" i="1" smtClean="0">
                        <a:latin typeface="Cambria Math"/>
                      </a:rPr>
                      <m:t>𝑛</m:t>
                    </m:r>
                  </m:oMath>
                </a14:m>
                <a:r>
                  <a:rPr lang="en-US" sz="2000" dirty="0"/>
                  <a:t>, has to be large enough to expect at least 5 successes and 5 failures;  </a:t>
                </a:r>
              </a:p>
              <a:p>
                <a:pPr marL="457200" lvl="1" indent="0">
                  <a:buNone/>
                </a:pPr>
                <a14:m>
                  <m:oMath xmlns:m="http://schemas.openxmlformats.org/officeDocument/2006/math">
                    <m:r>
                      <a:rPr lang="en-US" sz="2000" i="1">
                        <a:latin typeface="Cambria Math"/>
                      </a:rPr>
                      <m:t>𝑛𝑝</m:t>
                    </m:r>
                    <m:r>
                      <a:rPr lang="en-US" sz="2000" i="1">
                        <a:latin typeface="Cambria Math"/>
                        <a:ea typeface="Cambria Math"/>
                      </a:rPr>
                      <m:t>≥</m:t>
                    </m:r>
                    <m:r>
                      <a:rPr lang="en-US" sz="2000" b="0" i="1" smtClean="0">
                        <a:latin typeface="Cambria Math" panose="02040503050406030204" pitchFamily="18" charset="0"/>
                        <a:ea typeface="Cambria Math"/>
                      </a:rPr>
                      <m:t>5</m:t>
                    </m:r>
                  </m:oMath>
                </a14:m>
                <a:r>
                  <a:rPr lang="en-US" sz="2000" dirty="0"/>
                  <a:t> </a:t>
                </a:r>
                <a:r>
                  <a:rPr lang="en-US" sz="2000" b="1" dirty="0">
                    <a:solidFill>
                      <a:srgbClr val="FF0000"/>
                    </a:solidFill>
                  </a:rPr>
                  <a:t>AND</a:t>
                </a:r>
                <a:r>
                  <a:rPr lang="en-US" sz="2000" dirty="0"/>
                  <a:t> </a:t>
                </a:r>
                <a14:m>
                  <m:oMath xmlns:m="http://schemas.openxmlformats.org/officeDocument/2006/math">
                    <m:r>
                      <a:rPr lang="en-US" sz="2000" i="1">
                        <a:latin typeface="Cambria Math"/>
                      </a:rPr>
                      <m:t>𝑛</m:t>
                    </m:r>
                    <m:r>
                      <a:rPr lang="en-US" sz="2000" b="0" i="1" smtClean="0">
                        <a:latin typeface="Cambria Math" panose="02040503050406030204" pitchFamily="18" charset="0"/>
                      </a:rPr>
                      <m:t>𝑞</m:t>
                    </m:r>
                    <m:r>
                      <a:rPr lang="en-US" sz="2000" i="1">
                        <a:latin typeface="Cambria Math"/>
                      </a:rPr>
                      <m:t>≥</m:t>
                    </m:r>
                    <m:r>
                      <a:rPr lang="en-US" sz="2000" b="0" i="1" smtClean="0">
                        <a:latin typeface="Cambria Math" panose="02040503050406030204" pitchFamily="18" charset="0"/>
                      </a:rPr>
                      <m:t>5</m:t>
                    </m:r>
                  </m:oMath>
                </a14:m>
                <a:r>
                  <a:rPr lang="en-US" sz="20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724" t="-14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1487532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#75</a:t>
            </a:r>
          </a:p>
        </p:txBody>
      </p:sp>
      <p:sp>
        <p:nvSpPr>
          <p:cNvPr id="3" name="Content Placeholder 2"/>
          <p:cNvSpPr>
            <a:spLocks noGrp="1"/>
          </p:cNvSpPr>
          <p:nvPr>
            <p:ph idx="1"/>
          </p:nvPr>
        </p:nvSpPr>
        <p:spPr/>
        <p:txBody>
          <a:bodyPr>
            <a:normAutofit/>
          </a:bodyPr>
          <a:lstStyle/>
          <a:p>
            <a:pPr marL="0" indent="0">
              <a:buNone/>
            </a:pPr>
            <a:r>
              <a:rPr lang="en-US" dirty="0"/>
              <a:t>A state’s environmental agency worries that a large percentage of cars may be violating clean air emissions standards. The agency hopes to check a sample of vehicles in order to estimate that percentage with a margin of error of 3% and 90% confidence. To gauge the size of the problem, the agency first picks 60 cars and finds 9 with faulty emissions systems. How many should be sampled for a full investigation?</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#75 Solution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239500" cy="4351338"/>
              </a:xfrm>
            </p:spPr>
            <p:txBody>
              <a:bodyPr>
                <a:normAutofit/>
              </a:bodyPr>
              <a:lstStyle/>
              <a:p>
                <a:r>
                  <a:rPr lang="en-US" dirty="0"/>
                  <a:t>Solve the margin of error formula for n, </a:t>
                </a:r>
                <a14:m>
                  <m:oMath xmlns:m="http://schemas.openxmlformats.org/officeDocument/2006/math">
                    <m:r>
                      <a:rPr lang="en-US">
                        <a:latin typeface="Cambria Math" panose="02040503050406030204" pitchFamily="18" charset="0"/>
                      </a:rPr>
                      <m:t>      </m:t>
                    </m:r>
                    <m:r>
                      <a:rPr lang="en-US" b="0" i="1" smtClean="0">
                        <a:latin typeface="Cambria Math" panose="02040503050406030204" pitchFamily="18" charset="0"/>
                      </a:rPr>
                      <m:t>𝑀𝑂</m:t>
                    </m:r>
                    <m:r>
                      <a:rPr lang="en-US" i="1">
                        <a:latin typeface="Cambria Math" panose="02040503050406030204" pitchFamily="18" charset="0"/>
                      </a:rPr>
                      <m:t>𝐸</m:t>
                    </m:r>
                    <m:r>
                      <a:rPr lang="en-US" i="1">
                        <a:latin typeface="Cambria Math" panose="02040503050406030204" pitchFamily="18" charset="0"/>
                      </a:rPr>
                      <m:t>=</m:t>
                    </m:r>
                    <m:r>
                      <a:rPr lang="en-US" i="1">
                        <a:latin typeface="Cambria Math" panose="02040503050406030204" pitchFamily="18" charset="0"/>
                      </a:rPr>
                      <m:t>𝑧</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𝑝𝑞</m:t>
                            </m:r>
                          </m:num>
                          <m:den>
                            <m:r>
                              <a:rPr lang="en-US" i="1">
                                <a:latin typeface="Cambria Math" panose="02040503050406030204" pitchFamily="18" charset="0"/>
                              </a:rPr>
                              <m:t>𝑛</m:t>
                            </m:r>
                          </m:den>
                        </m:f>
                      </m:e>
                    </m:rad>
                  </m:oMath>
                </a14:m>
                <a:r>
                  <a:rPr lang="en-US" dirty="0"/>
                  <a:t> →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𝑝𝑞</m:t>
                        </m:r>
                        <m:sSup>
                          <m:sSupPr>
                            <m:ctrlPr>
                              <a:rPr lang="en-US" i="1">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b="0" i="1" smtClean="0">
                                <a:latin typeface="Cambria Math" panose="02040503050406030204" pitchFamily="18" charset="0"/>
                              </a:rPr>
                              <m:t>𝑀𝑂</m:t>
                            </m:r>
                            <m:r>
                              <a:rPr lang="en-US" i="1">
                                <a:latin typeface="Cambria Math" panose="02040503050406030204" pitchFamily="18" charset="0"/>
                              </a:rPr>
                              <m:t>𝐸</m:t>
                            </m:r>
                          </m:e>
                          <m:sup>
                            <m:r>
                              <a:rPr lang="en-US" i="1">
                                <a:latin typeface="Cambria Math" panose="02040503050406030204" pitchFamily="18" charset="0"/>
                              </a:rPr>
                              <m:t>2</m:t>
                            </m:r>
                          </m:sup>
                        </m:sSup>
                      </m:den>
                    </m:f>
                  </m:oMath>
                </a14:m>
                <a:endParaRPr lang="en-US" dirty="0"/>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60</m:t>
                        </m:r>
                      </m:den>
                    </m:f>
                    <m:r>
                      <a:rPr lang="en-US" b="0" i="1" smtClean="0">
                        <a:latin typeface="Cambria Math" panose="02040503050406030204" pitchFamily="18" charset="0"/>
                      </a:rPr>
                      <m:t>=0.15</m:t>
                    </m:r>
                  </m:oMath>
                </a14:m>
                <a:endParaRPr lang="en-US" dirty="0"/>
              </a:p>
              <a:p>
                <a:endParaRPr lang="en-US" i="1" dirty="0">
                  <a:latin typeface="Cambria Math" panose="02040503050406030204" pitchFamily="18" charset="0"/>
                </a:endParaRPr>
              </a:p>
              <a:p>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5)(0.</m:t>
                        </m:r>
                        <m:r>
                          <a:rPr lang="en-US" b="0" i="1" smtClean="0">
                            <a:latin typeface="Cambria Math" panose="02040503050406030204" pitchFamily="18" charset="0"/>
                          </a:rPr>
                          <m:t>8</m:t>
                        </m:r>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645</m:t>
                            </m:r>
                            <m:r>
                              <a:rPr lang="en-US" i="1">
                                <a:latin typeface="Cambria Math" panose="02040503050406030204" pitchFamily="18" charset="0"/>
                              </a:rPr>
                              <m:t>)</m:t>
                            </m:r>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(0.0</m:t>
                            </m:r>
                            <m:r>
                              <a:rPr lang="en-US" b="0" i="1" smtClean="0">
                                <a:latin typeface="Cambria Math" panose="02040503050406030204" pitchFamily="18" charset="0"/>
                              </a:rPr>
                              <m:t>3</m:t>
                            </m:r>
                            <m:r>
                              <a:rPr lang="en-US" i="1">
                                <a:latin typeface="Cambria Math" panose="02040503050406030204" pitchFamily="18" charset="0"/>
                              </a:rPr>
                              <m:t>)</m:t>
                            </m:r>
                          </m:e>
                          <m:sup>
                            <m:r>
                              <a:rPr lang="en-US" i="1">
                                <a:latin typeface="Cambria Math" panose="02040503050406030204" pitchFamily="18" charset="0"/>
                              </a:rPr>
                              <m:t>2</m:t>
                            </m:r>
                          </m:sup>
                        </m:sSup>
                      </m:den>
                    </m:f>
                  </m:oMath>
                </a14:m>
                <a:r>
                  <a:rPr lang="en-US" dirty="0"/>
                  <a:t> = 383.35 → 384</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239500" cy="4351338"/>
              </a:xfrm>
              <a:blipFill>
                <a:blip r:embed="rId3"/>
                <a:stretch>
                  <a:fillRect l="-1017"/>
                </a:stretch>
              </a:blipFill>
            </p:spPr>
            <p:txBody>
              <a:bodyPr/>
              <a:lstStyle/>
              <a:p>
                <a:r>
                  <a:rPr lang="en-US">
                    <a:noFill/>
                  </a:rPr>
                  <a:t> </a:t>
                </a:r>
              </a:p>
            </p:txBody>
          </p:sp>
        </mc:Fallback>
      </mc:AlternateContent>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168" name="Google Shape;168;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p>
          <a:p>
            <a:pPr marL="0" indent="0">
              <a:spcBef>
                <a:spcPts val="2133"/>
              </a:spcBef>
              <a:buNone/>
            </a:pPr>
            <a:r>
              <a:rPr lang="en" dirty="0"/>
              <a:t>A total of 567 observations in the population. </a:t>
            </a:r>
            <a:endParaRPr dirty="0"/>
          </a:p>
          <a:p>
            <a:pPr marL="0" indent="0">
              <a:spcBef>
                <a:spcPts val="2133"/>
              </a:spcBef>
              <a:spcAft>
                <a:spcPts val="2133"/>
              </a:spcAft>
              <a:buNone/>
            </a:pPr>
            <a:r>
              <a:rPr lang="en" dirty="0"/>
              <a:t>Am I ultimately interested in estimating the statistic or parameter?</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a:p>
            <a:endParaRPr/>
          </a:p>
        </p:txBody>
      </p:sp>
      <p:sp>
        <p:nvSpPr>
          <p:cNvPr id="174" name="Google Shape;174;p3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p>
          <a:p>
            <a:pPr marL="0" indent="0">
              <a:spcBef>
                <a:spcPts val="2133"/>
              </a:spcBef>
              <a:buNone/>
            </a:pPr>
            <a:r>
              <a:rPr lang="en" dirty="0"/>
              <a:t>A total of 567 observations in the population. </a:t>
            </a:r>
            <a:endParaRPr dirty="0"/>
          </a:p>
          <a:p>
            <a:pPr marL="0" indent="0">
              <a:spcBef>
                <a:spcPts val="2133"/>
              </a:spcBef>
              <a:buNone/>
            </a:pPr>
            <a:r>
              <a:rPr lang="en" dirty="0"/>
              <a:t>Am I ultimately interested in estimating the statistic or parameter?</a:t>
            </a:r>
            <a:endParaRPr dirty="0"/>
          </a:p>
          <a:p>
            <a:pPr marL="0" indent="0">
              <a:spcBef>
                <a:spcPts val="2133"/>
              </a:spcBef>
              <a:spcAft>
                <a:spcPts val="2133"/>
              </a:spcAft>
              <a:buNone/>
            </a:pPr>
            <a:r>
              <a:rPr lang="en" dirty="0">
                <a:solidFill>
                  <a:srgbClr val="FF0000"/>
                </a:solidFill>
                <a:latin typeface="Arial"/>
                <a:ea typeface="Arial"/>
                <a:cs typeface="Arial"/>
                <a:sym typeface="Arial"/>
              </a:rPr>
              <a:t>A </a:t>
            </a:r>
            <a:r>
              <a:rPr lang="en" b="1" u="sng" dirty="0">
                <a:solidFill>
                  <a:srgbClr val="FF0000"/>
                </a:solidFill>
                <a:latin typeface="Arial"/>
                <a:ea typeface="Arial"/>
                <a:cs typeface="Arial"/>
                <a:sym typeface="Arial"/>
              </a:rPr>
              <a:t>parameter </a:t>
            </a:r>
            <a:r>
              <a:rPr lang="en" dirty="0">
                <a:solidFill>
                  <a:srgbClr val="FF0000"/>
                </a:solidFill>
                <a:latin typeface="Arial"/>
                <a:ea typeface="Arial"/>
                <a:cs typeface="Arial"/>
                <a:sym typeface="Arial"/>
              </a:rPr>
              <a:t>since I am interested in the </a:t>
            </a:r>
            <a:r>
              <a:rPr lang="en" b="1" u="sng" dirty="0">
                <a:solidFill>
                  <a:srgbClr val="FF0000"/>
                </a:solidFill>
                <a:latin typeface="Arial"/>
                <a:ea typeface="Arial"/>
                <a:cs typeface="Arial"/>
                <a:sym typeface="Arial"/>
              </a:rPr>
              <a:t>population proportion</a:t>
            </a:r>
            <a:r>
              <a:rPr lang="en" dirty="0">
                <a:solidFill>
                  <a:srgbClr val="FF0000"/>
                </a:solidFill>
                <a:latin typeface="Arial"/>
                <a:ea typeface="Arial"/>
                <a:cs typeface="Arial"/>
                <a:sym typeface="Arial"/>
              </a:rPr>
              <a:t> of freshman in STAT 1450.</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180" name="Google Shape;180;p3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p>
          <a:p>
            <a:pPr marL="0" indent="0">
              <a:spcBef>
                <a:spcPts val="2133"/>
              </a:spcBef>
              <a:buNone/>
            </a:pPr>
            <a:r>
              <a:rPr lang="en" dirty="0"/>
              <a:t>I want </a:t>
            </a:r>
            <a:r>
              <a:rPr lang="en" b="1" i="1" dirty="0"/>
              <a:t>an </a:t>
            </a:r>
            <a:r>
              <a:rPr lang="en" dirty="0"/>
              <a:t>estimate of my population proportion. What should I report based on my sample?</a:t>
            </a:r>
            <a:endParaRPr dirty="0"/>
          </a:p>
          <a:p>
            <a:pPr marL="0" indent="0">
              <a:spcBef>
                <a:spcPts val="2133"/>
              </a:spcBef>
              <a:spcAft>
                <a:spcPts val="2133"/>
              </a:spcAft>
              <a:buNone/>
            </a:pP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186" name="Google Shape;186;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p>
          <a:p>
            <a:pPr marL="0" indent="0">
              <a:spcBef>
                <a:spcPts val="2133"/>
              </a:spcBef>
              <a:buNone/>
            </a:pPr>
            <a:r>
              <a:rPr lang="en" dirty="0"/>
              <a:t>I want an estimate my population proportion. What should I report based on my sample?</a:t>
            </a:r>
            <a:endParaRPr dirty="0"/>
          </a:p>
          <a:p>
            <a:pPr marL="0" indent="0">
              <a:spcBef>
                <a:spcPts val="2133"/>
              </a:spcBef>
              <a:buNone/>
            </a:pPr>
            <a:r>
              <a:rPr lang="en" dirty="0">
                <a:solidFill>
                  <a:srgbClr val="FF0000"/>
                </a:solidFill>
              </a:rPr>
              <a:t>The </a:t>
            </a:r>
            <a:r>
              <a:rPr lang="en" b="1" u="sng" dirty="0">
                <a:solidFill>
                  <a:srgbClr val="FF0000"/>
                </a:solidFill>
              </a:rPr>
              <a:t>sample proportion</a:t>
            </a:r>
            <a:r>
              <a:rPr lang="en" dirty="0">
                <a:solidFill>
                  <a:srgbClr val="FF0000"/>
                </a:solidFill>
              </a:rPr>
              <a:t> of my sample of 50 students 18/50!</a:t>
            </a:r>
            <a:endParaRPr dirty="0"/>
          </a:p>
          <a:p>
            <a:pPr marL="0" indent="0">
              <a:spcBef>
                <a:spcPts val="2133"/>
              </a:spcBef>
              <a:spcAft>
                <a:spcPts val="2133"/>
              </a:spcAft>
              <a:buNone/>
            </a:pP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192" name="Google Shape;192;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solidFill>
                <a:srgbClr val="595959"/>
              </a:solidFill>
              <a:latin typeface="Arial"/>
              <a:ea typeface="Arial"/>
              <a:cs typeface="Arial"/>
              <a:sym typeface="Arial"/>
            </a:endParaRPr>
          </a:p>
          <a:p>
            <a:pPr marL="0" indent="0">
              <a:spcBef>
                <a:spcPts val="2133"/>
              </a:spcBef>
              <a:buNone/>
            </a:pPr>
            <a:r>
              <a:rPr lang="en" dirty="0">
                <a:solidFill>
                  <a:srgbClr val="595959"/>
                </a:solidFill>
                <a:latin typeface="Arial"/>
                <a:ea typeface="Arial"/>
                <a:cs typeface="Arial"/>
                <a:sym typeface="Arial"/>
              </a:rPr>
              <a:t>Is the Population proportion equal our sample proportion?</a:t>
            </a:r>
          </a:p>
          <a:p>
            <a:pPr marL="0" indent="0">
              <a:spcBef>
                <a:spcPts val="2133"/>
              </a:spcBef>
              <a:buNone/>
            </a:pPr>
            <a:endParaRPr lang="en" dirty="0">
              <a:solidFill>
                <a:srgbClr val="595959"/>
              </a:solidFill>
              <a:latin typeface="Arial"/>
              <a:ea typeface="Arial"/>
              <a:cs typeface="Arial"/>
              <a:sym typeface="Arial"/>
            </a:endParaRPr>
          </a:p>
          <a:p>
            <a:pPr marL="0" indent="0">
              <a:spcBef>
                <a:spcPts val="2133"/>
              </a:spcBef>
              <a:buNone/>
            </a:pPr>
            <a:r>
              <a:rPr lang="en" dirty="0">
                <a:solidFill>
                  <a:srgbClr val="595959"/>
                </a:solidFill>
                <a:latin typeface="Arial"/>
                <a:ea typeface="Arial"/>
                <a:cs typeface="Arial"/>
                <a:sym typeface="Arial"/>
              </a:rPr>
              <a:t>So how do we take into account sampling variability? </a:t>
            </a:r>
            <a:endParaRPr dirty="0"/>
          </a:p>
        </p:txBody>
      </p:sp>
    </p:spTree>
    <p:extLst>
      <p:ext uri="{BB962C8B-B14F-4D97-AF65-F5344CB8AC3E}">
        <p14:creationId xmlns:p14="http://schemas.microsoft.com/office/powerpoint/2010/main" val="2413425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210" name="Google Shape;210;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Arial"/>
              <a:buChar char="●"/>
            </a:pPr>
            <a:r>
              <a:rPr lang="en" dirty="0">
                <a:solidFill>
                  <a:srgbClr val="000000"/>
                </a:solidFill>
                <a:latin typeface="Arial"/>
                <a:ea typeface="Arial"/>
                <a:cs typeface="Arial"/>
                <a:sym typeface="Arial"/>
              </a:rPr>
              <a:t>Assumptions</a:t>
            </a:r>
            <a:endParaRPr dirty="0">
              <a:solidFill>
                <a:srgbClr val="000000"/>
              </a:solidFill>
              <a:latin typeface="Arial"/>
              <a:ea typeface="Arial"/>
              <a:cs typeface="Arial"/>
              <a:sym typeface="Arial"/>
            </a:endParaRPr>
          </a:p>
          <a:p>
            <a:pPr lvl="1">
              <a:spcBef>
                <a:spcPts val="0"/>
              </a:spcBef>
              <a:buFont typeface="Arial"/>
              <a:buChar char="○"/>
            </a:pPr>
            <a:r>
              <a:rPr lang="en" dirty="0">
                <a:solidFill>
                  <a:srgbClr val="000000"/>
                </a:solidFill>
                <a:latin typeface="Arial"/>
                <a:ea typeface="Arial"/>
                <a:cs typeface="Arial"/>
                <a:sym typeface="Arial"/>
              </a:rPr>
              <a:t>Random Sample?</a:t>
            </a:r>
            <a:r>
              <a:rPr lang="en" dirty="0">
                <a:solidFill>
                  <a:srgbClr val="FF0000"/>
                </a:solidFill>
                <a:latin typeface="Arial"/>
                <a:ea typeface="Arial"/>
                <a:cs typeface="Arial"/>
                <a:sym typeface="Arial"/>
              </a:rPr>
              <a:t> </a:t>
            </a:r>
            <a:endParaRPr dirty="0">
              <a:solidFill>
                <a:srgbClr val="FF0000"/>
              </a:solidFill>
              <a:latin typeface="Arial"/>
              <a:ea typeface="Arial"/>
              <a:cs typeface="Arial"/>
              <a:sym typeface="Arial"/>
            </a:endParaRPr>
          </a:p>
          <a:p>
            <a:pPr lvl="2">
              <a:spcBef>
                <a:spcPts val="0"/>
              </a:spcBef>
              <a:buFont typeface="Arial"/>
              <a:buChar char="■"/>
            </a:pPr>
            <a:r>
              <a:rPr lang="en" dirty="0">
                <a:solidFill>
                  <a:srgbClr val="FF0000"/>
                </a:solidFill>
                <a:latin typeface="Arial"/>
                <a:ea typeface="Arial"/>
                <a:cs typeface="Arial"/>
                <a:sym typeface="Arial"/>
              </a:rPr>
              <a:t>Yes, I randomly selected 50 students.</a:t>
            </a:r>
            <a:endParaRPr dirty="0">
              <a:solidFill>
                <a:srgbClr val="FF0000"/>
              </a:solidFill>
              <a:latin typeface="Arial"/>
              <a:ea typeface="Arial"/>
              <a:cs typeface="Arial"/>
              <a:sym typeface="Arial"/>
            </a:endParaRPr>
          </a:p>
          <a:p>
            <a:pPr lvl="1">
              <a:spcBef>
                <a:spcPts val="0"/>
              </a:spcBef>
              <a:buFont typeface="Arial"/>
              <a:buChar char="○"/>
            </a:pPr>
            <a:r>
              <a:rPr lang="en" dirty="0">
                <a:solidFill>
                  <a:srgbClr val="000000"/>
                </a:solidFill>
                <a:latin typeface="Arial"/>
                <a:ea typeface="Arial"/>
                <a:cs typeface="Arial"/>
                <a:sym typeface="Arial"/>
              </a:rPr>
              <a:t>Enough successes and failures?</a:t>
            </a:r>
            <a:endParaRPr dirty="0">
              <a:solidFill>
                <a:srgbClr val="000000"/>
              </a:solidFill>
              <a:latin typeface="Arial"/>
              <a:ea typeface="Arial"/>
              <a:cs typeface="Arial"/>
              <a:sym typeface="Arial"/>
            </a:endParaRPr>
          </a:p>
          <a:p>
            <a:pPr lvl="2">
              <a:spcBef>
                <a:spcPts val="0"/>
              </a:spcBef>
              <a:buClr>
                <a:srgbClr val="FF0000"/>
              </a:buClr>
              <a:buFont typeface="Arial"/>
              <a:buChar char="■"/>
            </a:pPr>
            <a:r>
              <a:rPr lang="en" dirty="0">
                <a:solidFill>
                  <a:srgbClr val="FF0000"/>
                </a:solidFill>
                <a:latin typeface="Arial"/>
                <a:ea typeface="Arial"/>
                <a:cs typeface="Arial"/>
                <a:sym typeface="Arial"/>
              </a:rPr>
              <a:t>18 success and 32 failures in our sample </a:t>
            </a:r>
            <a:endParaRPr dirty="0">
              <a:solidFill>
                <a:srgbClr val="FF0000"/>
              </a:solidFill>
              <a:latin typeface="Arial"/>
              <a:ea typeface="Arial"/>
              <a:cs typeface="Arial"/>
              <a:sym typeface="Arial"/>
            </a:endParaRPr>
          </a:p>
          <a:p>
            <a:pPr lvl="2">
              <a:spcBef>
                <a:spcPts val="0"/>
              </a:spcBef>
              <a:buClr>
                <a:srgbClr val="FF0000"/>
              </a:buClr>
              <a:buFont typeface="Arial"/>
              <a:buChar char="■"/>
            </a:pPr>
            <a:r>
              <a:rPr lang="en" dirty="0">
                <a:solidFill>
                  <a:srgbClr val="FF0000"/>
                </a:solidFill>
                <a:latin typeface="Arial"/>
                <a:ea typeface="Arial"/>
                <a:cs typeface="Arial"/>
                <a:sym typeface="Arial"/>
              </a:rPr>
              <a:t>The one time we look at sample values, why? We don’t know population proportion P.</a:t>
            </a:r>
            <a:endParaRPr dirty="0">
              <a:solidFill>
                <a:srgbClr val="FF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192" name="Google Shape;192;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solidFill>
                <a:srgbClr val="595959"/>
              </a:solidFill>
              <a:latin typeface="Arial"/>
              <a:ea typeface="Arial"/>
              <a:cs typeface="Arial"/>
              <a:sym typeface="Arial"/>
            </a:endParaRPr>
          </a:p>
          <a:p>
            <a:pPr marL="0" indent="0">
              <a:spcBef>
                <a:spcPts val="2133"/>
              </a:spcBef>
              <a:buNone/>
            </a:pPr>
            <a:r>
              <a:rPr lang="en" dirty="0">
                <a:solidFill>
                  <a:srgbClr val="595959"/>
                </a:solidFill>
                <a:latin typeface="Arial"/>
                <a:ea typeface="Arial"/>
                <a:cs typeface="Arial"/>
                <a:sym typeface="Arial"/>
              </a:rPr>
              <a:t>Is the Population proportion equal our sample proportion? </a:t>
            </a:r>
            <a:r>
              <a:rPr lang="en" dirty="0">
                <a:solidFill>
                  <a:srgbClr val="FF0000"/>
                </a:solidFill>
                <a:latin typeface="Arial"/>
                <a:ea typeface="Arial"/>
                <a:cs typeface="Arial"/>
                <a:sym typeface="Arial"/>
              </a:rPr>
              <a:t>No, the statistic is not likely to equal the population proportion. Each sample will give a different point estimate (sample proportion) due to sampling variability. </a:t>
            </a:r>
            <a:endParaRPr dirty="0">
              <a:solidFill>
                <a:srgbClr val="FF0000"/>
              </a:solidFill>
              <a:latin typeface="Arial"/>
              <a:ea typeface="Arial"/>
              <a:cs typeface="Arial"/>
              <a:sym typeface="Arial"/>
            </a:endParaRPr>
          </a:p>
          <a:p>
            <a:pPr marL="0" indent="0">
              <a:spcBef>
                <a:spcPts val="2133"/>
              </a:spcBef>
              <a:buNone/>
            </a:pPr>
            <a:r>
              <a:rPr lang="en" dirty="0">
                <a:solidFill>
                  <a:srgbClr val="595959"/>
                </a:solidFill>
                <a:latin typeface="Arial"/>
                <a:ea typeface="Arial"/>
                <a:cs typeface="Arial"/>
                <a:sym typeface="Arial"/>
              </a:rPr>
              <a:t>So how do we take into account sampling variability? </a:t>
            </a:r>
            <a:r>
              <a:rPr lang="en" dirty="0">
                <a:solidFill>
                  <a:srgbClr val="FF0000"/>
                </a:solidFill>
                <a:latin typeface="Arial"/>
                <a:ea typeface="Arial"/>
                <a:cs typeface="Arial"/>
                <a:sym typeface="Arial"/>
              </a:rPr>
              <a:t>Confidence Interval!</a:t>
            </a:r>
            <a:endParaRPr dirty="0">
              <a:solidFill>
                <a:srgbClr val="FF0000"/>
              </a:solidFill>
              <a:latin typeface="Arial"/>
              <a:ea typeface="Arial"/>
              <a:cs typeface="Arial"/>
              <a:sym typeface="Arial"/>
            </a:endParaRPr>
          </a:p>
          <a:p>
            <a:pPr marL="0" indent="0">
              <a:spcBef>
                <a:spcPts val="2133"/>
              </a:spcBef>
              <a:spcAft>
                <a:spcPts val="2133"/>
              </a:spcAft>
              <a:buNone/>
            </a:pP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Example: STA 261 Proportion of Freshman</a:t>
            </a:r>
            <a:endParaRPr/>
          </a:p>
        </p:txBody>
      </p:sp>
      <p:sp>
        <p:nvSpPr>
          <p:cNvPr id="198" name="Google Shape;198;p3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I am interested in knowing what the true proportion of STAT 1450 students that are freshman.</a:t>
            </a:r>
            <a:endParaRPr dirty="0">
              <a:solidFill>
                <a:srgbClr val="595959"/>
              </a:solidFill>
              <a:latin typeface="Arial"/>
              <a:ea typeface="Arial"/>
              <a:cs typeface="Arial"/>
              <a:sym typeface="Arial"/>
            </a:endParaRPr>
          </a:p>
          <a:p>
            <a:pPr marL="0" indent="0">
              <a:spcBef>
                <a:spcPts val="2133"/>
              </a:spcBef>
              <a:buNone/>
            </a:pPr>
            <a:r>
              <a:rPr lang="en" dirty="0">
                <a:latin typeface="Arial"/>
                <a:ea typeface="Arial"/>
                <a:cs typeface="Arial"/>
                <a:sym typeface="Arial"/>
              </a:rPr>
              <a:t>We can do CI by hand, or use our calc. Let’s use our calc.</a:t>
            </a:r>
            <a:endParaRPr dirty="0">
              <a:latin typeface="Arial"/>
              <a:ea typeface="Arial"/>
              <a:cs typeface="Arial"/>
              <a:sym typeface="Arial"/>
            </a:endParaRPr>
          </a:p>
          <a:p>
            <a:pPr marL="0" indent="0">
              <a:spcBef>
                <a:spcPts val="2133"/>
              </a:spcBef>
              <a:buNone/>
            </a:pPr>
            <a:r>
              <a:rPr lang="en-US" dirty="0">
                <a:latin typeface="Arial"/>
                <a:ea typeface="Arial"/>
                <a:cs typeface="Arial"/>
                <a:sym typeface="Arial"/>
              </a:rPr>
              <a:t>We use 1-Prop</a:t>
            </a:r>
            <a:r>
              <a:rPr lang="en" dirty="0" err="1">
                <a:latin typeface="Arial"/>
                <a:ea typeface="Arial"/>
                <a:cs typeface="Arial"/>
                <a:sym typeface="Arial"/>
              </a:rPr>
              <a:t>Zint</a:t>
            </a:r>
            <a:r>
              <a:rPr lang="en" dirty="0">
                <a:latin typeface="Arial"/>
                <a:ea typeface="Arial"/>
                <a:cs typeface="Arial"/>
                <a:sym typeface="Arial"/>
              </a:rPr>
              <a:t>.</a:t>
            </a:r>
          </a:p>
          <a:p>
            <a:pPr marL="0" indent="0">
              <a:spcBef>
                <a:spcPts val="2133"/>
              </a:spcBef>
              <a:buNone/>
            </a:pPr>
            <a:r>
              <a:rPr lang="en" dirty="0">
                <a:latin typeface="Arial"/>
                <a:ea typeface="Arial"/>
                <a:cs typeface="Arial"/>
                <a:sym typeface="Arial"/>
              </a:rPr>
              <a:t>Now let’s generate a 95% Confidence Interval for the Population Proportion of STAT 1450 students that are freshman.</a:t>
            </a:r>
          </a:p>
          <a:p>
            <a:pPr marL="0" indent="0">
              <a:spcBef>
                <a:spcPts val="2133"/>
              </a:spcBef>
              <a:buNone/>
            </a:pPr>
            <a:r>
              <a:rPr lang="en" dirty="0">
                <a:latin typeface="Arial"/>
                <a:ea typeface="Arial"/>
                <a:cs typeface="Arial"/>
                <a:sym typeface="Arial"/>
              </a:rPr>
              <a:t>???? (you can do it </a:t>
            </a:r>
            <a:r>
              <a:rPr lang="en" dirty="0">
                <a:latin typeface="Arial"/>
                <a:ea typeface="Arial"/>
                <a:cs typeface="Arial"/>
                <a:sym typeface="Wingdings" pitchFamily="2" charset="2"/>
              </a:rPr>
              <a:t>)</a:t>
            </a:r>
            <a:endParaRPr lang="en" dirty="0">
              <a:latin typeface="Arial"/>
              <a:ea typeface="Arial"/>
              <a:cs typeface="Arial"/>
              <a:sym typeface="Arial"/>
            </a:endParaRPr>
          </a:p>
          <a:p>
            <a:pPr marL="0" indent="0">
              <a:spcBef>
                <a:spcPts val="2133"/>
              </a:spcBef>
              <a:buNone/>
            </a:pPr>
            <a:r>
              <a:rPr lang="en" dirty="0">
                <a:latin typeface="Arial"/>
                <a:ea typeface="Arial"/>
                <a:cs typeface="Arial"/>
                <a:sym typeface="Arial"/>
              </a:rPr>
              <a:t>95% C.I. How do I interpret?</a:t>
            </a:r>
          </a:p>
          <a:p>
            <a:pPr marL="0" indent="0">
              <a:spcBef>
                <a:spcPts val="2133"/>
              </a:spcBef>
              <a:buNone/>
            </a:pPr>
            <a:r>
              <a:rPr lang="en" dirty="0">
                <a:latin typeface="Arial"/>
                <a:ea typeface="Arial"/>
                <a:cs typeface="Arial"/>
                <a:sym typeface="Arial"/>
              </a:rPr>
              <a:t>???? (you can do it </a:t>
            </a:r>
            <a:r>
              <a:rPr lang="en" dirty="0">
                <a:latin typeface="Arial"/>
                <a:ea typeface="Arial"/>
                <a:cs typeface="Arial"/>
                <a:sym typeface="Wingdings" pitchFamily="2" charset="2"/>
              </a:rPr>
              <a:t>)</a:t>
            </a:r>
            <a:endParaRPr lang="en" dirty="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000" b="1" dirty="0"/>
                  <a:t>Setup</a:t>
                </a:r>
              </a:p>
              <a:p>
                <a:r>
                  <a:rPr lang="en-US" sz="2000" dirty="0"/>
                  <a:t>In 2003, a major vendor of anti-spam software claimed that the proportion of email consisting of unsolicited spam was 0.40; i.e., 4 out of every 10 email messages are spam. </a:t>
                </a:r>
              </a:p>
              <a:p>
                <a:r>
                  <a:rPr lang="en-US" sz="2000" dirty="0"/>
                  <a:t>Suppose 50 email messages are selected at random.</a:t>
                </a:r>
              </a:p>
              <a:p>
                <a:pPr marL="0" indent="0">
                  <a:buNone/>
                </a:pPr>
                <a:endParaRPr lang="en-US" sz="2000" dirty="0"/>
              </a:p>
              <a:p>
                <a:pPr marL="0" indent="0">
                  <a:buNone/>
                </a:pPr>
                <a:r>
                  <a:rPr lang="en-US" sz="2000" b="1" dirty="0"/>
                  <a:t>Questions</a:t>
                </a:r>
              </a:p>
              <a:p>
                <a:pPr marL="514350" indent="-514350">
                  <a:buFont typeface="+mj-lt"/>
                  <a:buAutoNum type="alphaLcParenR"/>
                </a:pPr>
                <a:r>
                  <a:rPr lang="en-US" sz="2000" dirty="0"/>
                  <a:t>Carefully sketch and label the distribution of the sample proportion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𝑝</m:t>
                        </m:r>
                      </m:e>
                    </m:acc>
                  </m:oMath>
                </a14:m>
                <a:r>
                  <a:rPr lang="en-US" sz="2000" dirty="0"/>
                  <a:t>.  </a:t>
                </a:r>
              </a:p>
              <a:p>
                <a:pPr marL="514350" indent="-514350">
                  <a:buFont typeface="+mj-lt"/>
                  <a:buAutoNum type="alphaLcParenR"/>
                </a:pPr>
                <a:r>
                  <a:rPr lang="en-US" sz="2000" dirty="0"/>
                  <a:t>What is the probability the sample proportion is greater than 0.50?</a:t>
                </a:r>
              </a:p>
              <a:p>
                <a:pPr marL="514350" indent="-514350">
                  <a:buFont typeface="+mj-lt"/>
                  <a:buAutoNum type="alphaLcParenR"/>
                </a:pPr>
                <a:r>
                  <a:rPr lang="en-US" sz="2000" dirty="0"/>
                  <a:t>Find the probability the sample proportion will be between 0.32 and 0.37.</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24" t="-145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1844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415600" y="318700"/>
            <a:ext cx="11360800" cy="763600"/>
          </a:xfrm>
          <a:prstGeom prst="rect">
            <a:avLst/>
          </a:prstGeom>
        </p:spPr>
        <p:txBody>
          <a:bodyPr spcFirstLastPara="1" vert="horz" wrap="square" lIns="121900" tIns="121900" rIns="121900" bIns="121900" rtlCol="0" anchor="t" anchorCtr="0">
            <a:noAutofit/>
          </a:bodyPr>
          <a:lstStyle/>
          <a:p>
            <a:r>
              <a:rPr lang="en"/>
              <a:t>Sample Size Example</a:t>
            </a:r>
            <a:endParaRPr/>
          </a:p>
        </p:txBody>
      </p:sp>
      <p:sp>
        <p:nvSpPr>
          <p:cNvPr id="228" name="Google Shape;228;p39"/>
          <p:cNvSpPr txBox="1">
            <a:spLocks noGrp="1"/>
          </p:cNvSpPr>
          <p:nvPr>
            <p:ph type="body" idx="1"/>
          </p:nvPr>
        </p:nvSpPr>
        <p:spPr>
          <a:xfrm>
            <a:off x="415600" y="1151400"/>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What sample size is needed if we wanted a 90% confidence interval with a width no larger than 10% (0.1) if we have no prior information? (0.5)</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r>
              <a:rPr lang="en" dirty="0"/>
              <a:t>What if we had previous information that the proportion was 30% (0.3)?</a:t>
            </a:r>
            <a:endParaRPr dirty="0"/>
          </a:p>
        </p:txBody>
      </p:sp>
      <p:sp>
        <p:nvSpPr>
          <p:cNvPr id="9" name="TextBox 8">
            <a:extLst>
              <a:ext uri="{FF2B5EF4-FFF2-40B4-BE49-F238E27FC236}">
                <a16:creationId xmlns:a16="http://schemas.microsoft.com/office/drawing/2014/main" id="{7AE9C50B-AAD7-1849-9538-50D55626E68B}"/>
              </a:ext>
            </a:extLst>
          </p:cNvPr>
          <p:cNvSpPr txBox="1"/>
          <p:nvPr/>
        </p:nvSpPr>
        <p:spPr>
          <a:xfrm>
            <a:off x="3048000" y="3244334"/>
            <a:ext cx="6096000" cy="369332"/>
          </a:xfrm>
          <a:prstGeom prst="rect">
            <a:avLst/>
          </a:prstGeom>
          <a:noFill/>
        </p:spPr>
        <p:txBody>
          <a:bodyPr wrap="square">
            <a:spAutoFit/>
          </a:bodyPr>
          <a:lstStyle/>
          <a:p>
            <a:pPr marL="0" indent="0">
              <a:spcBef>
                <a:spcPts val="2133"/>
              </a:spcBef>
              <a:buNone/>
            </a:pPr>
            <a:r>
              <a:rPr lang="en" dirty="0">
                <a:latin typeface="Arial"/>
                <a:ea typeface="Arial"/>
                <a:cs typeface="Arial"/>
                <a:sym typeface="Arial"/>
              </a:rPr>
              <a:t>???? (you can do it </a:t>
            </a:r>
            <a:r>
              <a:rPr lang="en" dirty="0">
                <a:latin typeface="Arial"/>
                <a:ea typeface="Arial"/>
                <a:cs typeface="Arial"/>
                <a:sym typeface="Wingdings" pitchFamily="2" charset="2"/>
              </a:rPr>
              <a:t>)</a:t>
            </a:r>
            <a:endParaRPr lang="en" dirty="0">
              <a:latin typeface="Arial"/>
              <a:ea typeface="Arial"/>
              <a:cs typeface="Arial"/>
              <a:sym typeface="Arial"/>
            </a:endParaRPr>
          </a:p>
        </p:txBody>
      </p:sp>
      <p:sp>
        <p:nvSpPr>
          <p:cNvPr id="11" name="TextBox 10">
            <a:extLst>
              <a:ext uri="{FF2B5EF4-FFF2-40B4-BE49-F238E27FC236}">
                <a16:creationId xmlns:a16="http://schemas.microsoft.com/office/drawing/2014/main" id="{123408E2-014B-D24C-B1AD-334C00CB9FA9}"/>
              </a:ext>
            </a:extLst>
          </p:cNvPr>
          <p:cNvSpPr txBox="1"/>
          <p:nvPr/>
        </p:nvSpPr>
        <p:spPr>
          <a:xfrm>
            <a:off x="2946400" y="5521934"/>
            <a:ext cx="6096000" cy="369332"/>
          </a:xfrm>
          <a:prstGeom prst="rect">
            <a:avLst/>
          </a:prstGeom>
          <a:noFill/>
        </p:spPr>
        <p:txBody>
          <a:bodyPr wrap="square">
            <a:spAutoFit/>
          </a:bodyPr>
          <a:lstStyle/>
          <a:p>
            <a:pPr marL="0" indent="0">
              <a:spcBef>
                <a:spcPts val="2133"/>
              </a:spcBef>
              <a:buNone/>
            </a:pPr>
            <a:r>
              <a:rPr lang="en" dirty="0">
                <a:latin typeface="Arial"/>
                <a:ea typeface="Arial"/>
                <a:cs typeface="Arial"/>
                <a:sym typeface="Arial"/>
              </a:rPr>
              <a:t>???? (you can do it </a:t>
            </a:r>
            <a:r>
              <a:rPr lang="en" dirty="0">
                <a:latin typeface="Arial"/>
                <a:ea typeface="Arial"/>
                <a:cs typeface="Arial"/>
                <a:sym typeface="Wingdings" pitchFamily="2" charset="2"/>
              </a:rPr>
              <a:t>)</a:t>
            </a:r>
            <a:endParaRPr lang="en" dirty="0">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Proportion Confidence Interval</a:t>
            </a:r>
            <a:endParaRPr/>
          </a:p>
        </p:txBody>
      </p:sp>
      <p:sp>
        <p:nvSpPr>
          <p:cNvPr id="236" name="Google Shape;236;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The Miami Student wants to conduct a survey to see how many Miami University students can drive a manual car. A random sample of 27 students found that 5 could drive a manual car. Find a 99% confidence interval for the population proportion of Miami students that can drive a manual transmission car.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Proportion Confidence Interval</a:t>
            </a:r>
            <a:endParaRPr/>
          </a:p>
        </p:txBody>
      </p:sp>
      <p:sp>
        <p:nvSpPr>
          <p:cNvPr id="242" name="Google Shape;242;p4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t>The Miami Student wants to conduct a survey to see how many Miami University students can drive a manual car. A random sample of 27 students found that 5 could drive a manual car. Find a 99% confidence interval for the population proportion of Miami students that can drive a manual transmission car.</a:t>
            </a:r>
            <a:endParaRPr/>
          </a:p>
          <a:p>
            <a:pPr marL="0" indent="0">
              <a:spcBef>
                <a:spcPts val="2133"/>
              </a:spcBef>
              <a:spcAft>
                <a:spcPts val="2133"/>
              </a:spcAft>
              <a:buNone/>
            </a:pPr>
            <a:r>
              <a:rPr lang="en"/>
              <a:t>What parameter are we trying to estimate?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Proportion Confidence Interval</a:t>
            </a:r>
            <a:endParaRPr/>
          </a:p>
        </p:txBody>
      </p:sp>
      <p:sp>
        <p:nvSpPr>
          <p:cNvPr id="248" name="Google Shape;248;p4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t>The Miami Student wants to conduct a survey to see how many Miami University students can drive a manual car. A random sample of 27 students found that 5 could drive a manual car. Find a 99% confidence interval for the population proportion of Miami students that can drive a manual transmission car.</a:t>
            </a:r>
            <a:endParaRPr/>
          </a:p>
          <a:p>
            <a:pPr marL="0" indent="0">
              <a:spcBef>
                <a:spcPts val="2133"/>
              </a:spcBef>
              <a:buNone/>
            </a:pPr>
            <a:r>
              <a:rPr lang="en"/>
              <a:t>What parameter are we trying to estimate? </a:t>
            </a:r>
            <a:endParaRPr/>
          </a:p>
          <a:p>
            <a:pPr marL="0" indent="0">
              <a:spcBef>
                <a:spcPts val="2133"/>
              </a:spcBef>
              <a:spcAft>
                <a:spcPts val="2133"/>
              </a:spcAft>
              <a:buNone/>
            </a:pPr>
            <a:r>
              <a:rPr lang="en">
                <a:solidFill>
                  <a:schemeClr val="accent5"/>
                </a:solidFill>
              </a:rPr>
              <a:t>The </a:t>
            </a:r>
            <a:r>
              <a:rPr lang="en" b="1">
                <a:solidFill>
                  <a:schemeClr val="accent5"/>
                </a:solidFill>
              </a:rPr>
              <a:t>population proportion</a:t>
            </a:r>
            <a:r>
              <a:rPr lang="en">
                <a:solidFill>
                  <a:schemeClr val="accent5"/>
                </a:solidFill>
              </a:rPr>
              <a:t> of Miami students that can drive a manual car.</a:t>
            </a:r>
            <a:endParaRPr>
              <a:solidFill>
                <a:schemeClr val="accent5"/>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Proportion Confidence Interval</a:t>
            </a:r>
            <a:endParaRPr/>
          </a:p>
        </p:txBody>
      </p:sp>
      <p:sp>
        <p:nvSpPr>
          <p:cNvPr id="254" name="Google Shape;254;p4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The Miami Student wants to conduct a survey to see how many Miami University students can drive a manual car. A random sample of 31 students found that 7 could drive a manual car. Find a 99% confidence interval for the population proportion of Miami students that can drive a manual transmission car.</a:t>
            </a:r>
            <a:endParaRPr dirty="0"/>
          </a:p>
          <a:p>
            <a:pPr marL="0" indent="0">
              <a:spcBef>
                <a:spcPts val="2133"/>
              </a:spcBef>
              <a:spcAft>
                <a:spcPts val="2133"/>
              </a:spcAft>
              <a:buNone/>
            </a:pPr>
            <a:r>
              <a:rPr lang="en" dirty="0"/>
              <a:t>Do our assumptions hold up?</a:t>
            </a:r>
            <a:endParaRPr dirty="0">
              <a:solidFill>
                <a:schemeClr val="accent5"/>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Proportion Confidence Interval</a:t>
            </a:r>
            <a:endParaRPr/>
          </a:p>
        </p:txBody>
      </p:sp>
      <p:sp>
        <p:nvSpPr>
          <p:cNvPr id="260" name="Google Shape;260;p4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The Miami Student wants to conduct a survey to see how many Miami University students can drive a manual car. A random sample of 31 students found that 7 could drive a manual car. Find a 99% confidence interval for the population proportion of Miami students that can drive a manual transmission car.</a:t>
            </a:r>
            <a:endParaRPr dirty="0"/>
          </a:p>
          <a:p>
            <a:pPr marL="0" indent="0">
              <a:spcBef>
                <a:spcPts val="2133"/>
              </a:spcBef>
              <a:buNone/>
            </a:pPr>
            <a:r>
              <a:rPr lang="en" dirty="0"/>
              <a:t>Do our assumptions hold up? </a:t>
            </a:r>
            <a:r>
              <a:rPr lang="en" dirty="0">
                <a:solidFill>
                  <a:schemeClr val="accent5"/>
                </a:solidFill>
              </a:rPr>
              <a:t>Yes!</a:t>
            </a:r>
          </a:p>
          <a:p>
            <a:pPr marL="0" indent="0">
              <a:spcBef>
                <a:spcPts val="2133"/>
              </a:spcBef>
              <a:buNone/>
            </a:pPr>
            <a:r>
              <a:rPr lang="en" dirty="0">
                <a:solidFill>
                  <a:schemeClr val="accent5"/>
                </a:solidFill>
              </a:rPr>
              <a:t>Our assumption of 5 successes and 5 failures is met!</a:t>
            </a:r>
            <a:r>
              <a:rPr lang="en-US" dirty="0">
                <a:solidFill>
                  <a:schemeClr val="accent5"/>
                </a:solidFill>
              </a:rPr>
              <a:t> And we have a random sample!</a:t>
            </a:r>
          </a:p>
          <a:p>
            <a:pPr marL="0" indent="0">
              <a:spcBef>
                <a:spcPts val="2133"/>
              </a:spcBef>
              <a:buNone/>
            </a:pPr>
            <a:r>
              <a:rPr lang="en-US" dirty="0">
                <a:solidFill>
                  <a:schemeClr val="accent5"/>
                </a:solidFill>
              </a:rPr>
              <a:t>We can continue to making interval!</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1-Proportion Z-interval</a:t>
            </a:r>
            <a:endParaRPr dirty="0"/>
          </a:p>
        </p:txBody>
      </p:sp>
      <p:sp>
        <p:nvSpPr>
          <p:cNvPr id="287" name="Google Shape;287;p4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endParaRPr dirty="0"/>
          </a:p>
          <a:p>
            <a:pPr marL="0" indent="0">
              <a:spcBef>
                <a:spcPts val="2133"/>
              </a:spcBef>
              <a:buNone/>
            </a:pPr>
            <a:endParaRPr dirty="0"/>
          </a:p>
          <a:p>
            <a:pPr marL="0" indent="0">
              <a:spcBef>
                <a:spcPts val="2133"/>
              </a:spcBef>
              <a:buNone/>
            </a:pPr>
            <a:endParaRPr lang="en-US" dirty="0"/>
          </a:p>
          <a:p>
            <a:pPr marL="0" indent="0">
              <a:spcBef>
                <a:spcPts val="2133"/>
              </a:spcBef>
              <a:buNone/>
            </a:pPr>
            <a:r>
              <a:rPr lang="en-US" dirty="0"/>
              <a:t>Interpretation: </a:t>
            </a:r>
          </a:p>
          <a:p>
            <a:pPr marL="0" indent="0">
              <a:spcBef>
                <a:spcPts val="2133"/>
              </a:spcBef>
              <a:spcAft>
                <a:spcPts val="2133"/>
              </a:spcAft>
              <a:buNone/>
            </a:pPr>
            <a:r>
              <a:rPr lang="en-US" dirty="0">
                <a:solidFill>
                  <a:schemeClr val="accent5"/>
                </a:solidFill>
              </a:rPr>
              <a:t>We are </a:t>
            </a:r>
            <a:r>
              <a:rPr lang="en-US" u="sng" dirty="0">
                <a:solidFill>
                  <a:schemeClr val="accent5"/>
                </a:solidFill>
              </a:rPr>
              <a:t>99%</a:t>
            </a:r>
            <a:r>
              <a:rPr lang="en-US" dirty="0">
                <a:solidFill>
                  <a:schemeClr val="accent5"/>
                </a:solidFill>
              </a:rPr>
              <a:t> confident that the </a:t>
            </a:r>
            <a:r>
              <a:rPr lang="en-US" b="1" dirty="0">
                <a:solidFill>
                  <a:schemeClr val="accent5"/>
                </a:solidFill>
              </a:rPr>
              <a:t>population proportion</a:t>
            </a:r>
            <a:r>
              <a:rPr lang="en-US" dirty="0">
                <a:solidFill>
                  <a:schemeClr val="accent5"/>
                </a:solidFill>
              </a:rPr>
              <a:t> of Miami students that can drive a manual car is between </a:t>
            </a:r>
            <a:r>
              <a:rPr lang="en-US" u="sng" dirty="0">
                <a:solidFill>
                  <a:schemeClr val="accent5"/>
                </a:solidFill>
              </a:rPr>
              <a:t>3.24%</a:t>
            </a:r>
            <a:r>
              <a:rPr lang="en-US" dirty="0">
                <a:solidFill>
                  <a:schemeClr val="accent5"/>
                </a:solidFill>
              </a:rPr>
              <a:t> and </a:t>
            </a:r>
            <a:r>
              <a:rPr lang="en-US" u="sng" dirty="0">
                <a:solidFill>
                  <a:schemeClr val="accent5"/>
                </a:solidFill>
              </a:rPr>
              <a:t>41.92%</a:t>
            </a:r>
            <a:r>
              <a:rPr lang="en-US" dirty="0">
                <a:solidFill>
                  <a:schemeClr val="accent5"/>
                </a:solidFill>
              </a:rPr>
              <a:t>.</a:t>
            </a:r>
          </a:p>
        </p:txBody>
      </p:sp>
      <p:pic>
        <p:nvPicPr>
          <p:cNvPr id="288" name="Google Shape;288;p48"/>
          <p:cNvPicPr preferRelativeResize="0"/>
          <p:nvPr/>
        </p:nvPicPr>
        <p:blipFill>
          <a:blip r:embed="rId3">
            <a:alphaModFix/>
          </a:blip>
          <a:stretch>
            <a:fillRect/>
          </a:stretch>
        </p:blipFill>
        <p:spPr>
          <a:xfrm>
            <a:off x="1659617" y="1524000"/>
            <a:ext cx="8178800"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17475"/>
            <a:ext cx="10515600" cy="1325563"/>
          </a:xfrm>
        </p:spPr>
        <p:txBody>
          <a:bodyPr/>
          <a:lstStyle/>
          <a:p>
            <a:r>
              <a:rPr lang="en-US" dirty="0"/>
              <a:t>Solution</a:t>
            </a:r>
          </a:p>
        </p:txBody>
      </p:sp>
      <p:sp>
        <p:nvSpPr>
          <p:cNvPr id="3" name="Content Placeholder 2"/>
          <p:cNvSpPr>
            <a:spLocks noGrp="1"/>
          </p:cNvSpPr>
          <p:nvPr>
            <p:ph idx="1"/>
          </p:nvPr>
        </p:nvSpPr>
        <p:spPr>
          <a:xfrm>
            <a:off x="431800" y="1038225"/>
            <a:ext cx="7718287" cy="1908175"/>
          </a:xfr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p>
            <a:pPr marL="0" indent="0">
              <a:buNone/>
            </a:pPr>
            <a:r>
              <a:rPr lang="en-US" sz="1800" u="sng" dirty="0"/>
              <a:t>Check the Conditions</a:t>
            </a:r>
          </a:p>
          <a:p>
            <a:pPr>
              <a:buFont typeface="Wingdings" pitchFamily="2" charset="2"/>
              <a:buChar char="ü"/>
            </a:pPr>
            <a:r>
              <a:rPr lang="en-US" sz="1800" dirty="0"/>
              <a:t>Randomization Condition</a:t>
            </a:r>
          </a:p>
          <a:p>
            <a:pPr lvl="1"/>
            <a:r>
              <a:rPr lang="en-US" sz="1600" dirty="0"/>
              <a:t>The 50 emails are a random sample from the population</a:t>
            </a:r>
          </a:p>
          <a:p>
            <a:pPr>
              <a:buFont typeface="Wingdings" pitchFamily="2" charset="2"/>
              <a:buChar char="ü"/>
            </a:pPr>
            <a:r>
              <a:rPr lang="en-US" sz="1800" dirty="0"/>
              <a:t>Large Enough Sample Condition</a:t>
            </a:r>
          </a:p>
          <a:p>
            <a:pPr lvl="1"/>
            <a:r>
              <a:rPr lang="en-US" sz="1600" dirty="0"/>
              <a:t>np </a:t>
            </a:r>
            <a:r>
              <a:rPr lang="en-US" sz="1600" u="sng" dirty="0"/>
              <a:t>&gt;</a:t>
            </a:r>
            <a:r>
              <a:rPr lang="en-US" sz="1600" dirty="0"/>
              <a:t> 5 AND nq </a:t>
            </a:r>
            <a:r>
              <a:rPr lang="en-US" sz="1600" u="sng" dirty="0"/>
              <a:t>&gt;</a:t>
            </a:r>
            <a:r>
              <a:rPr lang="en-US" sz="1600" dirty="0"/>
              <a:t> 5</a:t>
            </a:r>
          </a:p>
          <a:p>
            <a:pPr lvl="1"/>
            <a:r>
              <a:rPr lang="en-US" sz="1600" dirty="0"/>
              <a:t>50(0.4) = 20 </a:t>
            </a:r>
            <a:r>
              <a:rPr lang="en-US" sz="1600" u="sng" dirty="0"/>
              <a:t>&gt;</a:t>
            </a:r>
            <a:r>
              <a:rPr lang="en-US" sz="1600" dirty="0"/>
              <a:t> 5 AND 50(1 – 0.4) = 30 </a:t>
            </a:r>
            <a:r>
              <a:rPr lang="en-US" sz="1600" u="sng" dirty="0"/>
              <a:t>&gt;</a:t>
            </a:r>
            <a:r>
              <a:rPr lang="en-US" sz="1600" dirty="0"/>
              <a:t> 5 </a:t>
            </a:r>
          </a:p>
          <a:p>
            <a:pPr marL="457200" lvl="1" indent="0">
              <a:buNone/>
            </a:pPr>
            <a:endParaRPr lang="en-US" sz="1600" dirty="0"/>
          </a:p>
          <a:p>
            <a:r>
              <a:rPr lang="en-US" sz="2000" dirty="0"/>
              <a:t>Conditions for CLT are met, so we can use the results to find the probabilities of interest!</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233DA71-DC44-584F-9450-3BC260BA6FC7}"/>
                  </a:ext>
                </a:extLst>
              </p:cNvPr>
              <p:cNvSpPr txBox="1">
                <a:spLocks/>
              </p:cNvSpPr>
              <p:nvPr/>
            </p:nvSpPr>
            <p:spPr>
              <a:xfrm>
                <a:off x="431800" y="3148012"/>
                <a:ext cx="9547087" cy="370998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u="sng" dirty="0"/>
                  <a:t>Solve</a:t>
                </a:r>
              </a:p>
              <a:p>
                <a:pPr marL="0" indent="0">
                  <a:buNone/>
                </a:pPr>
                <a:r>
                  <a:rPr lang="en-US" sz="1800" dirty="0"/>
                  <a:t>a) Find / define the distribution of sample proportions of spam emails.</a:t>
                </a:r>
              </a:p>
              <a:p>
                <a:r>
                  <a:rPr lang="en-US" sz="1800" dirty="0"/>
                  <a:t>Based on CLT, we know:</a:t>
                </a: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𝜇</m:t>
                        </m:r>
                      </m:e>
                      <m:sub>
                        <m:acc>
                          <m:accPr>
                            <m:chr m:val="̂"/>
                            <m:ctrlPr>
                              <a:rPr lang="en-US" sz="1400" i="1">
                                <a:latin typeface="Cambria Math" panose="02040503050406030204" pitchFamily="18" charset="0"/>
                              </a:rPr>
                            </m:ctrlPr>
                          </m:accPr>
                          <m:e>
                            <m:r>
                              <a:rPr lang="en-US" sz="1400" i="1">
                                <a:latin typeface="Cambria Math"/>
                              </a:rPr>
                              <m:t>𝑝</m:t>
                            </m:r>
                          </m:e>
                        </m:acc>
                      </m:sub>
                    </m:sSub>
                    <m:r>
                      <a:rPr lang="en-US" sz="1400" i="1">
                        <a:latin typeface="Cambria Math"/>
                      </a:rPr>
                      <m:t>=</m:t>
                    </m:r>
                    <m:r>
                      <a:rPr lang="en-US" sz="1400" b="0" i="1" smtClean="0">
                        <a:latin typeface="Cambria Math" panose="02040503050406030204" pitchFamily="18" charset="0"/>
                      </a:rPr>
                      <m:t>𝑝</m:t>
                    </m:r>
                    <m:r>
                      <a:rPr lang="en-US" sz="1400" b="0" i="1" smtClean="0">
                        <a:latin typeface="Cambria Math" panose="02040503050406030204" pitchFamily="18" charset="0"/>
                      </a:rPr>
                      <m:t>=0.4 </m:t>
                    </m:r>
                  </m:oMath>
                </a14:m>
                <a:r>
                  <a:rPr lang="en-US" sz="1400" dirty="0"/>
                  <a:t>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𝜎</m:t>
                        </m:r>
                      </m:e>
                      <m:sub>
                        <m:acc>
                          <m:accPr>
                            <m:chr m:val="̂"/>
                            <m:ctrlPr>
                              <a:rPr lang="en-US" sz="1400" i="1">
                                <a:latin typeface="Cambria Math" panose="02040503050406030204" pitchFamily="18" charset="0"/>
                              </a:rPr>
                            </m:ctrlPr>
                          </m:accPr>
                          <m:e>
                            <m:r>
                              <a:rPr lang="en-US" sz="1400" i="1">
                                <a:latin typeface="Cambria Math"/>
                              </a:rPr>
                              <m:t>𝑝</m:t>
                            </m:r>
                          </m:e>
                        </m:acc>
                      </m:sub>
                    </m:sSub>
                    <m:r>
                      <a:rPr lang="en-US" sz="1400" i="1">
                        <a:latin typeface="Cambria Math"/>
                      </a:rPr>
                      <m:t>=</m:t>
                    </m:r>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a:rPr lang="en-US" sz="1400" i="1">
                                <a:latin typeface="Cambria Math"/>
                              </a:rPr>
                              <m:t>𝑝</m:t>
                            </m:r>
                            <m:r>
                              <a:rPr lang="en-US" sz="1400" i="1">
                                <a:latin typeface="Cambria Math" panose="02040503050406030204" pitchFamily="18" charset="0"/>
                              </a:rPr>
                              <m:t>𝑞</m:t>
                            </m:r>
                          </m:num>
                          <m:den>
                            <m:r>
                              <a:rPr lang="en-US" sz="1400" i="1">
                                <a:latin typeface="Cambria Math"/>
                              </a:rPr>
                              <m:t>𝑛</m:t>
                            </m:r>
                          </m:den>
                        </m:f>
                      </m:e>
                    </m:rad>
                    <m:r>
                      <a:rPr lang="en-US" sz="1400" i="1">
                        <a:latin typeface="Cambria Math"/>
                      </a:rPr>
                      <m:t>=</m:t>
                    </m:r>
                    <m:rad>
                      <m:radPr>
                        <m:degHide m:val="on"/>
                        <m:ctrlPr>
                          <a:rPr lang="en-US" sz="1400" i="1">
                            <a:latin typeface="Cambria Math" panose="02040503050406030204" pitchFamily="18" charset="0"/>
                          </a:rPr>
                        </m:ctrlPr>
                      </m:radPr>
                      <m:deg/>
                      <m:e>
                        <m:f>
                          <m:fPr>
                            <m:ctrlPr>
                              <a:rPr lang="en-US" sz="1400" i="1">
                                <a:latin typeface="Cambria Math" panose="02040503050406030204" pitchFamily="18" charset="0"/>
                              </a:rPr>
                            </m:ctrlPr>
                          </m:fPr>
                          <m:num>
                            <m:r>
                              <a:rPr lang="en-US" sz="1400" i="1">
                                <a:latin typeface="Cambria Math"/>
                              </a:rPr>
                              <m:t>0.4</m:t>
                            </m:r>
                            <m:r>
                              <a:rPr lang="en-US" sz="1400" i="1">
                                <a:latin typeface="Cambria Math" panose="02040503050406030204" pitchFamily="18" charset="0"/>
                              </a:rPr>
                              <m:t>(</m:t>
                            </m:r>
                            <m:r>
                              <a:rPr lang="en-US" sz="1400" i="1">
                                <a:latin typeface="Cambria Math"/>
                              </a:rPr>
                              <m:t>0.</m:t>
                            </m:r>
                            <m:r>
                              <a:rPr lang="en-US" sz="1400" i="1">
                                <a:latin typeface="Cambria Math" panose="02040503050406030204" pitchFamily="18" charset="0"/>
                              </a:rPr>
                              <m:t>6</m:t>
                            </m:r>
                            <m:r>
                              <a:rPr lang="en-US" sz="1400" i="1">
                                <a:latin typeface="Cambria Math"/>
                              </a:rPr>
                              <m:t>)</m:t>
                            </m:r>
                          </m:num>
                          <m:den>
                            <m:r>
                              <a:rPr lang="en-US" sz="1400" i="1">
                                <a:latin typeface="Cambria Math"/>
                              </a:rPr>
                              <m:t>50</m:t>
                            </m:r>
                          </m:den>
                        </m:f>
                      </m:e>
                    </m:rad>
                    <m:r>
                      <a:rPr lang="en-US" sz="1400" i="1">
                        <a:latin typeface="Cambria Math"/>
                      </a:rPr>
                      <m:t>=0.069</m:t>
                    </m:r>
                    <m:r>
                      <a:rPr lang="en-US" sz="1400" i="1">
                        <a:latin typeface="Cambria Math"/>
                        <a:ea typeface="Cambria Math"/>
                      </a:rPr>
                      <m:t>≈0.07</m:t>
                    </m:r>
                  </m:oMath>
                </a14:m>
                <a:r>
                  <a:rPr lang="en-US" sz="1400" dirty="0"/>
                  <a:t> </a:t>
                </a:r>
                <a:r>
                  <a:rPr lang="en-US" sz="1400" dirty="0">
                    <a:cs typeface="Calibri"/>
                  </a:rPr>
                  <a:t>.</a:t>
                </a:r>
              </a:p>
              <a:p>
                <a:pPr lvl="1"/>
                <a:r>
                  <a:rPr lang="en-US" sz="1400" dirty="0"/>
                  <a:t>So…</a:t>
                </a:r>
              </a:p>
              <a:p>
                <a:pPr marL="457200" lvl="1" indent="0">
                  <a:buNone/>
                </a:pPr>
                <a14:m>
                  <m:oMathPara xmlns:m="http://schemas.openxmlformats.org/officeDocument/2006/math">
                    <m:oMathParaPr>
                      <m:jc m:val="centerGroup"/>
                    </m:oMathParaPr>
                    <m:oMath xmlns:m="http://schemas.openxmlformats.org/officeDocument/2006/math">
                      <m:acc>
                        <m:accPr>
                          <m:chr m:val="̂"/>
                          <m:ctrlPr>
                            <a:rPr lang="en-US" sz="1800" b="0" i="1" dirty="0" smtClean="0">
                              <a:latin typeface="Cambria Math" panose="02040503050406030204" pitchFamily="18" charset="0"/>
                            </a:rPr>
                          </m:ctrlPr>
                        </m:accPr>
                        <m:e>
                          <m:r>
                            <a:rPr lang="en-US" sz="1800" b="0" i="1" dirty="0" smtClean="0">
                              <a:latin typeface="Cambria Math" panose="02040503050406030204" pitchFamily="18" charset="0"/>
                            </a:rPr>
                            <m:t>𝑝</m:t>
                          </m:r>
                        </m:e>
                      </m:acc>
                      <m:r>
                        <a:rPr lang="en-US" sz="1800" i="1" dirty="0">
                          <a:latin typeface="Cambria Math" panose="02040503050406030204" pitchFamily="18" charset="0"/>
                        </a:rPr>
                        <m:t>∼</m:t>
                      </m:r>
                      <m:r>
                        <a:rPr lang="en-US" sz="1800" i="1" dirty="0">
                          <a:latin typeface="Cambria Math" panose="02040503050406030204" pitchFamily="18" charset="0"/>
                        </a:rPr>
                        <m:t>𝑁𝑜𝑟𝑚𝑎𝑙</m:t>
                      </m:r>
                      <m:d>
                        <m:dPr>
                          <m:ctrlPr>
                            <a:rPr lang="en-US" sz="1800" i="1" dirty="0">
                              <a:latin typeface="Cambria Math" panose="02040503050406030204" pitchFamily="18" charset="0"/>
                            </a:rPr>
                          </m:ctrlPr>
                        </m:dPr>
                        <m:e>
                          <m:r>
                            <a:rPr lang="en-US" sz="1800" i="1" dirty="0">
                              <a:latin typeface="Cambria Math" panose="02040503050406030204" pitchFamily="18" charset="0"/>
                            </a:rPr>
                            <m:t>𝑚𝑒𝑎𝑛</m:t>
                          </m:r>
                          <m:r>
                            <a:rPr lang="en-US" sz="1800" i="1" dirty="0">
                              <a:latin typeface="Cambria Math" panose="02040503050406030204" pitchFamily="18" charset="0"/>
                            </a:rPr>
                            <m:t>=0.4, </m:t>
                          </m:r>
                          <m:r>
                            <a:rPr lang="en-US" sz="1800" i="1" dirty="0">
                              <a:latin typeface="Cambria Math" panose="02040503050406030204" pitchFamily="18" charset="0"/>
                            </a:rPr>
                            <m:t>𝑆𝐷</m:t>
                          </m:r>
                          <m:r>
                            <a:rPr lang="en-US" sz="1800" b="0" i="1" dirty="0" smtClean="0">
                              <a:latin typeface="Cambria Math" panose="02040503050406030204" pitchFamily="18" charset="0"/>
                            </a:rPr>
                            <m:t>≈0.07</m:t>
                          </m:r>
                        </m:e>
                      </m:d>
                    </m:oMath>
                  </m:oMathPara>
                </a14:m>
                <a:endParaRPr lang="en-US" sz="1800" dirty="0"/>
              </a:p>
              <a:p>
                <a:pPr marL="0" indent="0">
                  <a:buNone/>
                </a:pPr>
                <a:r>
                  <a:rPr lang="en-US" sz="1800" dirty="0"/>
                  <a:t>b) P</a:t>
                </a:r>
                <a14:m>
                  <m:oMath xmlns:m="http://schemas.openxmlformats.org/officeDocument/2006/math">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r>
                              <a:rPr lang="en-US" sz="1800" i="1">
                                <a:latin typeface="Cambria Math"/>
                              </a:rPr>
                              <m:t>𝑝</m:t>
                            </m:r>
                          </m:e>
                        </m:acc>
                        <m:r>
                          <a:rPr lang="en-US" sz="1800" b="0" i="1" smtClean="0">
                            <a:latin typeface="Cambria Math" panose="02040503050406030204" pitchFamily="18" charset="0"/>
                          </a:rPr>
                          <m:t>≥</m:t>
                        </m:r>
                        <m:r>
                          <a:rPr lang="en-US" sz="1800" i="1">
                            <a:latin typeface="Cambria Math"/>
                          </a:rPr>
                          <m:t>0.50</m:t>
                        </m:r>
                      </m:e>
                    </m:d>
                  </m:oMath>
                </a14:m>
                <a:r>
                  <a:rPr lang="en-US" sz="1800" dirty="0"/>
                  <a:t> </a:t>
                </a:r>
                <a14:m>
                  <m:oMath xmlns:m="http://schemas.openxmlformats.org/officeDocument/2006/math">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𝑛𝑜𝑟𝑚𝑎𝑙𝑐𝑑𝑓</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𝑙𝑜𝑤𝑒𝑟</m:t>
                    </m:r>
                    <m:r>
                      <a:rPr lang="en-US" sz="1800" i="1">
                        <a:solidFill>
                          <a:srgbClr val="FF0000"/>
                        </a:solidFill>
                        <a:latin typeface="Cambria Math" panose="02040503050406030204" pitchFamily="18" charset="0"/>
                      </a:rPr>
                      <m:t>=0.5, </m:t>
                    </m:r>
                    <m:r>
                      <a:rPr lang="en-US" sz="1800" i="1">
                        <a:solidFill>
                          <a:srgbClr val="FF0000"/>
                        </a:solidFill>
                        <a:latin typeface="Cambria Math" panose="02040503050406030204" pitchFamily="18" charset="0"/>
                      </a:rPr>
                      <m:t>𝑢𝑝𝑝𝑒𝑟</m:t>
                    </m:r>
                    <m:r>
                      <a:rPr lang="en-US" sz="1800" i="1">
                        <a:solidFill>
                          <a:srgbClr val="FF0000"/>
                        </a:solidFill>
                        <a:latin typeface="Cambria Math" panose="02040503050406030204" pitchFamily="18" charset="0"/>
                      </a:rPr>
                      <m:t>=10000, </m:t>
                    </m:r>
                    <m:r>
                      <a:rPr lang="en-US" sz="1800" i="1">
                        <a:solidFill>
                          <a:srgbClr val="FF0000"/>
                        </a:solidFill>
                        <a:latin typeface="Cambria Math" panose="02040503050406030204" pitchFamily="18" charset="0"/>
                      </a:rPr>
                      <m:t>𝜇</m:t>
                    </m:r>
                    <m:r>
                      <a:rPr lang="en-US" sz="1800" i="1">
                        <a:solidFill>
                          <a:srgbClr val="FF0000"/>
                        </a:solidFill>
                        <a:latin typeface="Cambria Math" panose="02040503050406030204" pitchFamily="18" charset="0"/>
                      </a:rPr>
                      <m:t>=0.4, </m:t>
                    </m:r>
                    <m:r>
                      <a:rPr lang="en-US" sz="1800" i="1">
                        <a:solidFill>
                          <a:srgbClr val="FF0000"/>
                        </a:solidFill>
                        <a:latin typeface="Cambria Math" panose="02040503050406030204" pitchFamily="18" charset="0"/>
                      </a:rPr>
                      <m:t>𝜎</m:t>
                    </m:r>
                    <m:r>
                      <a:rPr lang="en-US" sz="1800" i="1">
                        <a:solidFill>
                          <a:srgbClr val="FF0000"/>
                        </a:solidFill>
                        <a:latin typeface="Cambria Math" panose="02040503050406030204" pitchFamily="18" charset="0"/>
                      </a:rPr>
                      <m:t>=</m:t>
                    </m:r>
                    <m:rad>
                      <m:radPr>
                        <m:degHide m:val="on"/>
                        <m:ctrlPr>
                          <a:rPr lang="en-US" sz="1800" i="1" smtClean="0">
                            <a:solidFill>
                              <a:srgbClr val="FF0000"/>
                            </a:solidFill>
                            <a:latin typeface="Cambria Math" panose="02040503050406030204" pitchFamily="18" charset="0"/>
                          </a:rPr>
                        </m:ctrlPr>
                      </m:radPr>
                      <m:deg/>
                      <m:e>
                        <m:f>
                          <m:fPr>
                            <m:ctrlPr>
                              <a:rPr lang="en-US" sz="1800" i="1">
                                <a:solidFill>
                                  <a:srgbClr val="FF0000"/>
                                </a:solidFill>
                                <a:latin typeface="Cambria Math" panose="02040503050406030204" pitchFamily="18" charset="0"/>
                              </a:rPr>
                            </m:ctrlPr>
                          </m:fPr>
                          <m:num>
                            <m:r>
                              <a:rPr lang="en-US" sz="1800" i="1">
                                <a:solidFill>
                                  <a:srgbClr val="FF0000"/>
                                </a:solidFill>
                                <a:latin typeface="Cambria Math"/>
                              </a:rPr>
                              <m:t>0.4</m:t>
                            </m:r>
                            <m:r>
                              <a:rPr lang="en-US" sz="1800" i="1">
                                <a:solidFill>
                                  <a:srgbClr val="FF0000"/>
                                </a:solidFill>
                                <a:latin typeface="Cambria Math" panose="02040503050406030204" pitchFamily="18" charset="0"/>
                              </a:rPr>
                              <m:t>(</m:t>
                            </m:r>
                            <m:r>
                              <a:rPr lang="en-US" sz="1800" i="1">
                                <a:solidFill>
                                  <a:srgbClr val="FF0000"/>
                                </a:solidFill>
                                <a:latin typeface="Cambria Math"/>
                              </a:rPr>
                              <m:t>0.</m:t>
                            </m:r>
                            <m:r>
                              <a:rPr lang="en-US" sz="1800" i="1">
                                <a:solidFill>
                                  <a:srgbClr val="FF0000"/>
                                </a:solidFill>
                                <a:latin typeface="Cambria Math" panose="02040503050406030204" pitchFamily="18" charset="0"/>
                              </a:rPr>
                              <m:t>6</m:t>
                            </m:r>
                            <m:r>
                              <a:rPr lang="en-US" sz="1800" i="1">
                                <a:solidFill>
                                  <a:srgbClr val="FF0000"/>
                                </a:solidFill>
                                <a:latin typeface="Cambria Math"/>
                              </a:rPr>
                              <m:t>)</m:t>
                            </m:r>
                          </m:num>
                          <m:den>
                            <m:r>
                              <a:rPr lang="en-US" sz="1800" i="1">
                                <a:solidFill>
                                  <a:srgbClr val="FF0000"/>
                                </a:solidFill>
                                <a:latin typeface="Cambria Math"/>
                              </a:rPr>
                              <m:t>50</m:t>
                            </m:r>
                          </m:den>
                        </m:f>
                      </m:e>
                    </m:rad>
                  </m:oMath>
                </a14:m>
                <a:r>
                  <a:rPr lang="en-US" sz="1800" dirty="0">
                    <a:solidFill>
                      <a:srgbClr val="FF0000"/>
                    </a:solidFill>
                  </a:rPr>
                  <a:t>) = 0.0766</a:t>
                </a:r>
                <a:endParaRPr lang="en-US" sz="1800" dirty="0"/>
              </a:p>
              <a:p>
                <a:pPr marL="0" indent="0">
                  <a:buNone/>
                </a:pPr>
                <a:r>
                  <a:rPr lang="en-US" sz="1800" dirty="0"/>
                  <a:t>c) P</a:t>
                </a:r>
                <a14:m>
                  <m:oMath xmlns:m="http://schemas.openxmlformats.org/officeDocument/2006/math">
                    <m:d>
                      <m:dPr>
                        <m:ctrlPr>
                          <a:rPr lang="en-US" sz="1800" i="1">
                            <a:latin typeface="Cambria Math" panose="02040503050406030204" pitchFamily="18" charset="0"/>
                          </a:rPr>
                        </m:ctrlPr>
                      </m:dPr>
                      <m:e>
                        <m:r>
                          <a:rPr lang="en-US" sz="1800" i="1">
                            <a:latin typeface="Cambria Math"/>
                          </a:rPr>
                          <m:t>0.32</m:t>
                        </m:r>
                        <m:r>
                          <a:rPr lang="en-US" sz="1800" i="1">
                            <a:latin typeface="Cambria Math"/>
                            <a:ea typeface="Cambria Math"/>
                          </a:rPr>
                          <m:t>≤</m:t>
                        </m:r>
                        <m:acc>
                          <m:accPr>
                            <m:chr m:val="̂"/>
                            <m:ctrlPr>
                              <a:rPr lang="en-US" sz="1800" i="1">
                                <a:latin typeface="Cambria Math" panose="02040503050406030204" pitchFamily="18" charset="0"/>
                              </a:rPr>
                            </m:ctrlPr>
                          </m:accPr>
                          <m:e>
                            <m:r>
                              <a:rPr lang="en-US" sz="1800" i="1">
                                <a:latin typeface="Cambria Math"/>
                              </a:rPr>
                              <m:t>𝑝</m:t>
                            </m:r>
                          </m:e>
                        </m:acc>
                        <m:r>
                          <a:rPr lang="en-US" sz="1800" i="1">
                            <a:latin typeface="Cambria Math"/>
                            <a:ea typeface="Cambria Math"/>
                          </a:rPr>
                          <m:t>≤0.37</m:t>
                        </m:r>
                      </m:e>
                    </m:d>
                  </m:oMath>
                </a14:m>
                <a:r>
                  <a:rPr lang="en-US" sz="1800" dirty="0"/>
                  <a:t> </a:t>
                </a:r>
                <a:r>
                  <a:rPr lang="en-US" sz="1800" dirty="0">
                    <a:solidFill>
                      <a:srgbClr val="FF0000"/>
                    </a:solidFill>
                  </a:rPr>
                  <a:t>= </a:t>
                </a:r>
                <a14:m>
                  <m:oMath xmlns:m="http://schemas.openxmlformats.org/officeDocument/2006/math">
                    <m:r>
                      <a:rPr lang="en-US" sz="1800" i="1">
                        <a:solidFill>
                          <a:srgbClr val="FF0000"/>
                        </a:solidFill>
                        <a:latin typeface="Cambria Math" panose="02040503050406030204" pitchFamily="18" charset="0"/>
                      </a:rPr>
                      <m:t>𝑛𝑜𝑟𝑚𝑎𝑙𝑐𝑑𝑓</m:t>
                    </m:r>
                    <m:r>
                      <a:rPr lang="en-US" sz="1800" i="1">
                        <a:solidFill>
                          <a:srgbClr val="FF0000"/>
                        </a:solidFill>
                        <a:latin typeface="Cambria Math" panose="02040503050406030204" pitchFamily="18" charset="0"/>
                      </a:rPr>
                      <m:t>(</m:t>
                    </m:r>
                    <m:r>
                      <a:rPr lang="en-US" sz="1800" i="1">
                        <a:solidFill>
                          <a:srgbClr val="FF0000"/>
                        </a:solidFill>
                        <a:latin typeface="Cambria Math" panose="02040503050406030204" pitchFamily="18" charset="0"/>
                      </a:rPr>
                      <m:t>𝑙𝑜𝑤𝑒𝑟</m:t>
                    </m:r>
                    <m:r>
                      <a:rPr lang="en-US" sz="1800" i="1">
                        <a:solidFill>
                          <a:srgbClr val="FF0000"/>
                        </a:solidFill>
                        <a:latin typeface="Cambria Math" panose="02040503050406030204" pitchFamily="18" charset="0"/>
                      </a:rPr>
                      <m:t>=0.32, </m:t>
                    </m:r>
                    <m:r>
                      <a:rPr lang="en-US" sz="1800" i="1">
                        <a:solidFill>
                          <a:srgbClr val="FF0000"/>
                        </a:solidFill>
                        <a:latin typeface="Cambria Math" panose="02040503050406030204" pitchFamily="18" charset="0"/>
                      </a:rPr>
                      <m:t>𝑢𝑝𝑝𝑒𝑟</m:t>
                    </m:r>
                    <m:r>
                      <a:rPr lang="en-US" sz="1800" i="1">
                        <a:solidFill>
                          <a:srgbClr val="FF0000"/>
                        </a:solidFill>
                        <a:latin typeface="Cambria Math" panose="02040503050406030204" pitchFamily="18" charset="0"/>
                      </a:rPr>
                      <m:t>=0.37, </m:t>
                    </m:r>
                    <m:r>
                      <a:rPr lang="en-US" sz="1800" i="1">
                        <a:solidFill>
                          <a:srgbClr val="FF0000"/>
                        </a:solidFill>
                        <a:latin typeface="Cambria Math" panose="02040503050406030204" pitchFamily="18" charset="0"/>
                      </a:rPr>
                      <m:t>𝜇</m:t>
                    </m:r>
                    <m:r>
                      <a:rPr lang="en-US" sz="1800" i="1">
                        <a:solidFill>
                          <a:srgbClr val="FF0000"/>
                        </a:solidFill>
                        <a:latin typeface="Cambria Math" panose="02040503050406030204" pitchFamily="18" charset="0"/>
                      </a:rPr>
                      <m:t>=0.4, </m:t>
                    </m:r>
                    <m:r>
                      <a:rPr lang="en-US" sz="1800" i="1">
                        <a:solidFill>
                          <a:srgbClr val="FF0000"/>
                        </a:solidFill>
                        <a:latin typeface="Cambria Math" panose="02040503050406030204" pitchFamily="18" charset="0"/>
                      </a:rPr>
                      <m:t>𝜎</m:t>
                    </m:r>
                    <m:r>
                      <a:rPr lang="en-US" sz="1800" i="1">
                        <a:solidFill>
                          <a:srgbClr val="FF0000"/>
                        </a:solidFill>
                        <a:latin typeface="Cambria Math" panose="02040503050406030204" pitchFamily="18" charset="0"/>
                      </a:rPr>
                      <m:t>=</m:t>
                    </m:r>
                    <m:rad>
                      <m:radPr>
                        <m:degHide m:val="on"/>
                        <m:ctrlPr>
                          <a:rPr lang="en-US" sz="1800" i="1">
                            <a:solidFill>
                              <a:srgbClr val="FF0000"/>
                            </a:solidFill>
                            <a:latin typeface="Cambria Math" panose="02040503050406030204" pitchFamily="18" charset="0"/>
                          </a:rPr>
                        </m:ctrlPr>
                      </m:radPr>
                      <m:deg/>
                      <m:e>
                        <m:f>
                          <m:fPr>
                            <m:ctrlPr>
                              <a:rPr lang="en-US" sz="1800" i="1">
                                <a:solidFill>
                                  <a:srgbClr val="FF0000"/>
                                </a:solidFill>
                                <a:latin typeface="Cambria Math" panose="02040503050406030204" pitchFamily="18" charset="0"/>
                              </a:rPr>
                            </m:ctrlPr>
                          </m:fPr>
                          <m:num>
                            <m:r>
                              <a:rPr lang="en-US" sz="1800" i="1">
                                <a:solidFill>
                                  <a:srgbClr val="FF0000"/>
                                </a:solidFill>
                                <a:latin typeface="Cambria Math"/>
                              </a:rPr>
                              <m:t>0.4</m:t>
                            </m:r>
                            <m:r>
                              <a:rPr lang="en-US" sz="1800" i="1">
                                <a:solidFill>
                                  <a:srgbClr val="FF0000"/>
                                </a:solidFill>
                                <a:latin typeface="Cambria Math" panose="02040503050406030204" pitchFamily="18" charset="0"/>
                              </a:rPr>
                              <m:t>(</m:t>
                            </m:r>
                            <m:r>
                              <a:rPr lang="en-US" sz="1800" i="1">
                                <a:solidFill>
                                  <a:srgbClr val="FF0000"/>
                                </a:solidFill>
                                <a:latin typeface="Cambria Math"/>
                              </a:rPr>
                              <m:t>0.</m:t>
                            </m:r>
                            <m:r>
                              <a:rPr lang="en-US" sz="1800" i="1">
                                <a:solidFill>
                                  <a:srgbClr val="FF0000"/>
                                </a:solidFill>
                                <a:latin typeface="Cambria Math" panose="02040503050406030204" pitchFamily="18" charset="0"/>
                              </a:rPr>
                              <m:t>6</m:t>
                            </m:r>
                            <m:r>
                              <a:rPr lang="en-US" sz="1800" i="1">
                                <a:solidFill>
                                  <a:srgbClr val="FF0000"/>
                                </a:solidFill>
                                <a:latin typeface="Cambria Math"/>
                              </a:rPr>
                              <m:t>)</m:t>
                            </m:r>
                          </m:num>
                          <m:den>
                            <m:r>
                              <a:rPr lang="en-US" sz="1800" i="1">
                                <a:solidFill>
                                  <a:srgbClr val="FF0000"/>
                                </a:solidFill>
                                <a:latin typeface="Cambria Math"/>
                              </a:rPr>
                              <m:t>50</m:t>
                            </m:r>
                          </m:den>
                        </m:f>
                      </m:e>
                    </m:rad>
                  </m:oMath>
                </a14:m>
                <a:r>
                  <a:rPr lang="en-US" sz="1800" dirty="0">
                    <a:solidFill>
                      <a:srgbClr val="FF0000"/>
                    </a:solidFill>
                  </a:rPr>
                  <a:t>) = 0.2076</a:t>
                </a:r>
                <a:endParaRPr lang="en-US" sz="1800" dirty="0"/>
              </a:p>
              <a:p>
                <a:pPr marL="457200" indent="-457200">
                  <a:buFont typeface="+mj-lt"/>
                  <a:buAutoNum type="arabicParenR"/>
                </a:pPr>
                <a:endParaRPr lang="en-US" sz="2000" dirty="0"/>
              </a:p>
              <a:p>
                <a:pPr marL="457200" indent="-457200">
                  <a:buFont typeface="+mj-lt"/>
                  <a:buAutoNum type="arabicParenR"/>
                </a:pPr>
                <a:endParaRPr lang="en-US" sz="2000" dirty="0"/>
              </a:p>
              <a:p>
                <a:endParaRPr lang="en-US" sz="1800" dirty="0"/>
              </a:p>
            </p:txBody>
          </p:sp>
        </mc:Choice>
        <mc:Fallback xmlns="">
          <p:sp>
            <p:nvSpPr>
              <p:cNvPr id="4" name="Content Placeholder 2">
                <a:extLst>
                  <a:ext uri="{FF2B5EF4-FFF2-40B4-BE49-F238E27FC236}">
                    <a16:creationId xmlns:a16="http://schemas.microsoft.com/office/drawing/2014/main" id="{6233DA71-DC44-584F-9450-3BC260BA6FC7}"/>
                  </a:ext>
                </a:extLst>
              </p:cNvPr>
              <p:cNvSpPr txBox="1">
                <a:spLocks noRot="1" noChangeAspect="1" noMove="1" noResize="1" noEditPoints="1" noAdjustHandles="1" noChangeArrowheads="1" noChangeShapeType="1" noTextEdit="1"/>
              </p:cNvSpPr>
              <p:nvPr/>
            </p:nvSpPr>
            <p:spPr>
              <a:xfrm>
                <a:off x="431800" y="3148012"/>
                <a:ext cx="9547087" cy="3709988"/>
              </a:xfrm>
              <a:prstGeom prst="rect">
                <a:avLst/>
              </a:prstGeom>
              <a:blipFill>
                <a:blip r:embed="rId3"/>
                <a:stretch>
                  <a:fillRect l="-531" t="-1361"/>
                </a:stretch>
              </a:blipFill>
            </p:spPr>
            <p:txBody>
              <a:bodyPr/>
              <a:lstStyle/>
              <a:p>
                <a:r>
                  <a:rPr lang="en-US">
                    <a:noFill/>
                  </a:rPr>
                  <a:t> </a:t>
                </a:r>
              </a:p>
            </p:txBody>
          </p:sp>
        </mc:Fallback>
      </mc:AlternateContent>
      <p:pic>
        <p:nvPicPr>
          <p:cNvPr id="20" name="Picture 19" descr="Normal distribution with mean of 0.40 and standard deviation of 0.07" title="Normal distribution">
            <a:extLst>
              <a:ext uri="{FF2B5EF4-FFF2-40B4-BE49-F238E27FC236}">
                <a16:creationId xmlns:a16="http://schemas.microsoft.com/office/drawing/2014/main" id="{231F3F02-8BF7-AF45-B024-811A10B39A5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88400" y="843285"/>
            <a:ext cx="2743200" cy="1676400"/>
          </a:xfrm>
          <a:prstGeom prst="rect">
            <a:avLst/>
          </a:prstGeom>
          <a:noFill/>
        </p:spPr>
      </p:pic>
      <p:sp>
        <p:nvSpPr>
          <p:cNvPr id="21" name="TextBox 20">
            <a:extLst>
              <a:ext uri="{FF2B5EF4-FFF2-40B4-BE49-F238E27FC236}">
                <a16:creationId xmlns:a16="http://schemas.microsoft.com/office/drawing/2014/main" id="{2509B123-16D8-3B4E-ABB9-131354EA4672}"/>
              </a:ext>
            </a:extLst>
          </p:cNvPr>
          <p:cNvSpPr txBox="1"/>
          <p:nvPr/>
        </p:nvSpPr>
        <p:spPr>
          <a:xfrm>
            <a:off x="8636000" y="2561250"/>
            <a:ext cx="3124200" cy="307777"/>
          </a:xfrm>
          <a:prstGeom prst="rect">
            <a:avLst/>
          </a:prstGeom>
          <a:noFill/>
        </p:spPr>
        <p:txBody>
          <a:bodyPr wrap="square" rtlCol="0">
            <a:spAutoFit/>
          </a:bodyPr>
          <a:lstStyle/>
          <a:p>
            <a:r>
              <a:rPr lang="en-US" sz="1400" dirty="0"/>
              <a:t>0.19   0.26   0.33  0.40   0.47   0.54   0.61</a:t>
            </a:r>
          </a:p>
        </p:txBody>
      </p:sp>
      <p:pic>
        <p:nvPicPr>
          <p:cNvPr id="22" name="Picture 21">
            <a:extLst>
              <a:ext uri="{FF2B5EF4-FFF2-40B4-BE49-F238E27FC236}">
                <a16:creationId xmlns:a16="http://schemas.microsoft.com/office/drawing/2014/main" id="{E38F6A5E-AE91-BE4B-8820-DADB3F254E24}"/>
              </a:ext>
            </a:extLst>
          </p:cNvPr>
          <p:cNvPicPr>
            <a:picLocks noChangeAspect="1"/>
          </p:cNvPicPr>
          <p:nvPr/>
        </p:nvPicPr>
        <p:blipFill rotWithShape="1">
          <a:blip r:embed="rId5"/>
          <a:srcRect r="5981"/>
          <a:stretch/>
        </p:blipFill>
        <p:spPr>
          <a:xfrm>
            <a:off x="10283825" y="4450498"/>
            <a:ext cx="1247775" cy="857250"/>
          </a:xfrm>
          <a:prstGeom prst="rect">
            <a:avLst/>
          </a:prstGeom>
        </p:spPr>
      </p:pic>
      <p:pic>
        <p:nvPicPr>
          <p:cNvPr id="24" name="Picture 23">
            <a:extLst>
              <a:ext uri="{FF2B5EF4-FFF2-40B4-BE49-F238E27FC236}">
                <a16:creationId xmlns:a16="http://schemas.microsoft.com/office/drawing/2014/main" id="{EA7528BD-11CD-4842-9929-6E0DCB15B6E6}"/>
              </a:ext>
            </a:extLst>
          </p:cNvPr>
          <p:cNvPicPr>
            <a:picLocks noChangeAspect="1"/>
          </p:cNvPicPr>
          <p:nvPr/>
        </p:nvPicPr>
        <p:blipFill>
          <a:blip r:embed="rId6"/>
          <a:stretch>
            <a:fillRect/>
          </a:stretch>
        </p:blipFill>
        <p:spPr>
          <a:xfrm>
            <a:off x="10283825" y="5563865"/>
            <a:ext cx="1327150" cy="901700"/>
          </a:xfrm>
          <a:prstGeom prst="rect">
            <a:avLst/>
          </a:prstGeom>
        </p:spPr>
      </p:pic>
    </p:spTree>
    <p:custDataLst>
      <p:tags r:id="rId1"/>
    </p:custDataLst>
    <p:extLst>
      <p:ext uri="{BB962C8B-B14F-4D97-AF65-F5344CB8AC3E}">
        <p14:creationId xmlns:p14="http://schemas.microsoft.com/office/powerpoint/2010/main" val="22872844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9074</TotalTime>
  <Words>6939</Words>
  <Application>Microsoft Macintosh PowerPoint</Application>
  <PresentationFormat>Widescreen</PresentationFormat>
  <Paragraphs>669</Paragraphs>
  <Slides>86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Cambria Math</vt:lpstr>
      <vt:lpstr>Wingdings</vt:lpstr>
      <vt:lpstr>Office Theme</vt:lpstr>
      <vt:lpstr>PowerPoint Presentation</vt:lpstr>
      <vt:lpstr>LU 7 - Outline </vt:lpstr>
      <vt:lpstr>Motivation – Populations and Samples</vt:lpstr>
      <vt:lpstr>Motivation – Why Confidence Intervals</vt:lpstr>
      <vt:lpstr>Sampling Distribution of p ̂</vt:lpstr>
      <vt:lpstr>Central Limit Theorem for p ̂</vt:lpstr>
      <vt:lpstr>CLT Assumptions &amp; Conditions</vt:lpstr>
      <vt:lpstr>Example: Spam</vt:lpstr>
      <vt:lpstr>Solution</vt:lpstr>
      <vt:lpstr>Now we are ready!</vt:lpstr>
      <vt:lpstr>How to Build a Confidence Interval</vt:lpstr>
      <vt:lpstr>Margin of Error</vt:lpstr>
      <vt:lpstr>Margin of Error</vt:lpstr>
      <vt:lpstr>LCQ Solution</vt:lpstr>
      <vt:lpstr>Final Confidence Interval for p</vt:lpstr>
      <vt:lpstr>Interpreting Confidence Intervals</vt:lpstr>
      <vt:lpstr>Interpreting Confidence Intervals</vt:lpstr>
      <vt:lpstr>Summarizing LCQ!</vt:lpstr>
      <vt:lpstr>Summarizing LCQ!</vt:lpstr>
      <vt:lpstr>Using Calc!</vt:lpstr>
      <vt:lpstr>Another LCQ</vt:lpstr>
      <vt:lpstr>Another LCQ</vt:lpstr>
      <vt:lpstr>One more LCQ</vt:lpstr>
      <vt:lpstr>One more LCQ</vt:lpstr>
      <vt:lpstr>Summary of ideas from previous LCQ</vt:lpstr>
      <vt:lpstr>Margin of Error Revisited</vt:lpstr>
      <vt:lpstr>Finding the Minimum Sample Size - Motivation</vt:lpstr>
      <vt:lpstr>Finding the Minimum Sample Size - Calculation</vt:lpstr>
      <vt:lpstr>Example - Choosing Sample Size for Proportions</vt:lpstr>
      <vt:lpstr>Option 1 Solution</vt:lpstr>
      <vt:lpstr>Option 2 Solution</vt:lpstr>
      <vt:lpstr>Problem Session!!!</vt:lpstr>
      <vt:lpstr>Problem #1</vt:lpstr>
      <vt:lpstr>Problem #1 Solution</vt:lpstr>
      <vt:lpstr>Problem #3</vt:lpstr>
      <vt:lpstr>Problem #3 Solution</vt:lpstr>
      <vt:lpstr>Problem #5</vt:lpstr>
      <vt:lpstr>Problem #5 Solution</vt:lpstr>
      <vt:lpstr>Problem #7</vt:lpstr>
      <vt:lpstr>Problem #7 Solution</vt:lpstr>
      <vt:lpstr>Problem #9</vt:lpstr>
      <vt:lpstr>Problem #9 Solution</vt:lpstr>
      <vt:lpstr>Sampling Distribution Example: Sample Proportion</vt:lpstr>
      <vt:lpstr>Sampling Distribution Example: Sample Proportion</vt:lpstr>
      <vt:lpstr>Sampling Distribution Example: Sample Proportion</vt:lpstr>
      <vt:lpstr>Sampling Distribution Example: Sample Proportion</vt:lpstr>
      <vt:lpstr>Sampling Distribution Example: Sample Proportion</vt:lpstr>
      <vt:lpstr>Sampling Distribution Example: Sample Proportion</vt:lpstr>
      <vt:lpstr>Sampling Distribution Example: Sample Proportion</vt:lpstr>
      <vt:lpstr>Tossing Coins</vt:lpstr>
      <vt:lpstr>Tossing Coins Solution</vt:lpstr>
      <vt:lpstr>Check the Assumptions</vt:lpstr>
      <vt:lpstr>Tossing Coins Solution, p. 2</vt:lpstr>
      <vt:lpstr>Tossing Coins Solution, p. 3</vt:lpstr>
      <vt:lpstr>Comparing Widths of CIs</vt:lpstr>
      <vt:lpstr>Problem #11</vt:lpstr>
      <vt:lpstr>Problem #11 Solution</vt:lpstr>
      <vt:lpstr>Problem #15</vt:lpstr>
      <vt:lpstr>Problem #15 Solution</vt:lpstr>
      <vt:lpstr>Problem #17</vt:lpstr>
      <vt:lpstr>Problem #17 Solution</vt:lpstr>
      <vt:lpstr>Problem #45</vt:lpstr>
      <vt:lpstr>Problem #45 Solution</vt:lpstr>
      <vt:lpstr>Problem #47</vt:lpstr>
      <vt:lpstr>Problem #47 Solution</vt:lpstr>
      <vt:lpstr>Problem #49</vt:lpstr>
      <vt:lpstr>Problem #49 Solution</vt:lpstr>
      <vt:lpstr>Problem #53</vt:lpstr>
      <vt:lpstr>Problem #53 Solution</vt:lpstr>
      <vt:lpstr>Problem #75</vt:lpstr>
      <vt:lpstr>Problem #75 Solution</vt:lpstr>
      <vt:lpstr>Example: STA 261 Proportion of Freshman</vt:lpstr>
      <vt:lpstr>Example: STA 261 Proportion of Freshman </vt:lpstr>
      <vt:lpstr>Example: STA 261 Proportion of Freshman</vt:lpstr>
      <vt:lpstr>Example: STA 261 Proportion of Freshman</vt:lpstr>
      <vt:lpstr>Example: STA 261 Proportion of Freshman</vt:lpstr>
      <vt:lpstr>Example: STA 261 Proportion of Freshman</vt:lpstr>
      <vt:lpstr>Example: STA 261 Proportion of Freshman</vt:lpstr>
      <vt:lpstr>Example: STA 261 Proportion of Freshman</vt:lpstr>
      <vt:lpstr>Sample Size Example</vt:lpstr>
      <vt:lpstr>Proportion Confidence Interval</vt:lpstr>
      <vt:lpstr>Proportion Confidence Interval</vt:lpstr>
      <vt:lpstr>Proportion Confidence Interval</vt:lpstr>
      <vt:lpstr>Proportion Confidence Interval</vt:lpstr>
      <vt:lpstr>Proportion Confidence Interval</vt:lpstr>
      <vt:lpstr>1-Proportion Z-interval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Gearhart, Colton Mr.</dc:creator>
  <cp:lastModifiedBy>Colton Gearhart</cp:lastModifiedBy>
  <cp:revision>138</cp:revision>
  <dcterms:created xsi:type="dcterms:W3CDTF">2022-01-21T06:38:27Z</dcterms:created>
  <dcterms:modified xsi:type="dcterms:W3CDTF">2023-10-29T23:44:19Z</dcterms:modified>
</cp:coreProperties>
</file>